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96" r:id="rId3"/>
  </p:sldMasterIdLst>
  <p:notesMasterIdLst>
    <p:notesMasterId r:id="rId21"/>
  </p:notesMasterIdLst>
  <p:sldIdLst>
    <p:sldId id="257" r:id="rId4"/>
    <p:sldId id="277" r:id="rId5"/>
    <p:sldId id="278" r:id="rId6"/>
    <p:sldId id="263" r:id="rId7"/>
    <p:sldId id="264" r:id="rId8"/>
    <p:sldId id="276" r:id="rId9"/>
    <p:sldId id="265" r:id="rId10"/>
    <p:sldId id="267" r:id="rId11"/>
    <p:sldId id="268" r:id="rId12"/>
    <p:sldId id="269" r:id="rId13"/>
    <p:sldId id="270" r:id="rId14"/>
    <p:sldId id="271" r:id="rId15"/>
    <p:sldId id="272" r:id="rId16"/>
    <p:sldId id="279" r:id="rId17"/>
    <p:sldId id="273" r:id="rId18"/>
    <p:sldId id="274" r:id="rId19"/>
    <p:sldId id="275" r:id="rId2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6674" autoAdjust="0"/>
  </p:normalViewPr>
  <p:slideViewPr>
    <p:cSldViewPr snapToGrid="0">
      <p:cViewPr varScale="1">
        <p:scale>
          <a:sx n="116" d="100"/>
          <a:sy n="116" d="100"/>
        </p:scale>
        <p:origin x="69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media/image1.png>
</file>

<file path=ppt/media/image12.gif>
</file>

<file path=ppt/media/image14.gif>
</file>

<file path=ppt/media/image15.gif>
</file>

<file path=ppt/media/image16.png>
</file>

<file path=ppt/media/image18.png>
</file>

<file path=ppt/media/image19.png>
</file>

<file path=ppt/media/image20.png>
</file>

<file path=ppt/media/image21.png>
</file>

<file path=ppt/media/image3.jpeg>
</file>

<file path=ppt/media/image4.png>
</file>

<file path=ppt/media/image5.png>
</file>

<file path=ppt/media/image6.png>
</file>

<file path=ppt/media/image7.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EBC50A-ADDC-464F-B420-9CE2C759C557}" type="datetimeFigureOut">
              <a:rPr lang="zh-CN" altLang="en-US" smtClean="0"/>
              <a:t>2017/10/12</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05910-B016-4360-AD49-B5D732D061F1}" type="slidenum">
              <a:rPr lang="zh-CN" altLang="en-US" smtClean="0"/>
              <a:t>‹#›</a:t>
            </a:fld>
            <a:endParaRPr lang="zh-CN" altLang="en-US"/>
          </a:p>
        </p:txBody>
      </p:sp>
    </p:spTree>
    <p:extLst>
      <p:ext uri="{BB962C8B-B14F-4D97-AF65-F5344CB8AC3E}">
        <p14:creationId xmlns:p14="http://schemas.microsoft.com/office/powerpoint/2010/main" val="319091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A6EB4D-63FA-4826-931A-92C0702B9E4D}" type="slidenum">
              <a:rPr lang="zh-CN" altLang="en-US" smtClean="0"/>
              <a:pPr/>
              <a:t>1</a:t>
            </a:fld>
            <a:endParaRPr lang="en-US" altLang="zh-CN"/>
          </a:p>
        </p:txBody>
      </p:sp>
      <p:sp>
        <p:nvSpPr>
          <p:cNvPr id="5" name="页脚占位符 4"/>
          <p:cNvSpPr>
            <a:spLocks noGrp="1"/>
          </p:cNvSpPr>
          <p:nvPr>
            <p:ph type="ftr" sz="quarter" idx="11"/>
          </p:nvPr>
        </p:nvSpPr>
        <p:spPr/>
        <p:txBody>
          <a:bodyPr/>
          <a:lstStyle/>
          <a:p>
            <a:pPr>
              <a:defRPr/>
            </a:pPr>
            <a:endParaRPr lang="zh-CN" altLang="en-US"/>
          </a:p>
        </p:txBody>
      </p:sp>
      <p:sp>
        <p:nvSpPr>
          <p:cNvPr id="6" name="页眉占位符 5"/>
          <p:cNvSpPr>
            <a:spLocks noGrp="1"/>
          </p:cNvSpPr>
          <p:nvPr>
            <p:ph type="hdr" sz="quarter" idx="12"/>
          </p:nvPr>
        </p:nvSpPr>
        <p:spPr/>
        <p:txBody>
          <a:bodyPr/>
          <a:lstStyle/>
          <a:p>
            <a:pPr>
              <a:defRPr/>
            </a:pPr>
            <a:endParaRPr lang="zh-CN" altLang="en-US"/>
          </a:p>
        </p:txBody>
      </p:sp>
    </p:spTree>
    <p:extLst>
      <p:ext uri="{BB962C8B-B14F-4D97-AF65-F5344CB8AC3E}">
        <p14:creationId xmlns:p14="http://schemas.microsoft.com/office/powerpoint/2010/main" val="3628168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10</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619879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11</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2850766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12</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37501909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从论文中进行知识与数据的提取是我们实验数据的重要来源之一，其过程是将</a:t>
            </a:r>
            <a:r>
              <a:rPr lang="en-US" altLang="zh-CN" dirty="0" smtClean="0"/>
              <a:t>pdf</a:t>
            </a:r>
            <a:r>
              <a:rPr lang="zh-CN" altLang="en-US" dirty="0" smtClean="0"/>
              <a:t>格式的非结构化文本信息转化成适合存储、检索的结构化信息。在这个过程中对文本内容进行分解、捕捉关键信息并将其归类与整合是该过程中的重点和难点。</a:t>
            </a:r>
            <a:endParaRPr lang="zh-CN" altLang="en-US" dirty="0"/>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13</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32936493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论文中关键信息的抽取工作是一个自然语言处理任务，我们目前从语言学和统计学的两个角度做了一些探索与尝试，不过目前还没有很好地解决论文的自动抽取问题，下一步的计划是先开发一套论文人工标记系统，实现半自动的论文知识抽取，随着系统的使用，有标记的论文量增多，能为之后的自动抽取过程提供基础。</a:t>
            </a:r>
            <a:endParaRPr lang="zh-CN" altLang="en-US" dirty="0"/>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14</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2413074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15</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35460723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16</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3277139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A6EB4D-63FA-4826-931A-92C0702B9E4D}" type="slidenum">
              <a:rPr lang="zh-CN" altLang="en-US" smtClean="0">
                <a:solidFill>
                  <a:prstClr val="black"/>
                </a:solidFill>
              </a:rPr>
              <a:pPr/>
              <a:t>17</a:t>
            </a:fld>
            <a:endParaRPr lang="en-US" altLang="zh-CN">
              <a:solidFill>
                <a:prstClr val="black"/>
              </a:solidFill>
            </a:endParaRPr>
          </a:p>
        </p:txBody>
      </p:sp>
      <p:sp>
        <p:nvSpPr>
          <p:cNvPr id="5" name="页脚占位符 4"/>
          <p:cNvSpPr>
            <a:spLocks noGrp="1"/>
          </p:cNvSpPr>
          <p:nvPr>
            <p:ph type="ftr" sz="quarter" idx="11"/>
          </p:nvPr>
        </p:nvSpPr>
        <p:spPr/>
        <p:txBody>
          <a:bodyPr/>
          <a:lstStyle/>
          <a:p>
            <a:pPr>
              <a:defRPr/>
            </a:pPr>
            <a:endParaRPr lang="zh-CN" altLang="en-US">
              <a:solidFill>
                <a:prstClr val="black"/>
              </a:solidFill>
            </a:endParaRPr>
          </a:p>
        </p:txBody>
      </p:sp>
      <p:sp>
        <p:nvSpPr>
          <p:cNvPr id="6" name="页眉占位符 5"/>
          <p:cNvSpPr>
            <a:spLocks noGrp="1"/>
          </p:cNvSpPr>
          <p:nvPr>
            <p:ph type="hdr" sz="quarter" idx="12"/>
          </p:nvPr>
        </p:nvSpPr>
        <p:spPr/>
        <p:txBody>
          <a:bodyPr/>
          <a:lstStyle/>
          <a:p>
            <a:pPr>
              <a:defRPr/>
            </a:pPr>
            <a:endParaRPr lang="zh-CN" altLang="en-US">
              <a:solidFill>
                <a:prstClr val="black"/>
              </a:solidFill>
            </a:endParaRPr>
          </a:p>
        </p:txBody>
      </p:sp>
    </p:spTree>
    <p:extLst>
      <p:ext uri="{BB962C8B-B14F-4D97-AF65-F5344CB8AC3E}">
        <p14:creationId xmlns:p14="http://schemas.microsoft.com/office/powerpoint/2010/main" val="1771655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idx="4294967295"/>
          </p:nvPr>
        </p:nvSpPr>
        <p:spPr>
          <a:xfrm>
            <a:off x="895350" y="746125"/>
            <a:ext cx="4970463" cy="3727450"/>
          </a:xfrm>
        </p:spPr>
      </p:sp>
      <p:sp>
        <p:nvSpPr>
          <p:cNvPr id="11267" name="备注占位符 2"/>
          <p:cNvSpPr>
            <a:spLocks noGrp="1" noRot="1" noChangeAspect="1" noChangeArrowheads="1"/>
          </p:cNvSpPr>
          <p:nvPr>
            <p:ph type="body" idx="4294967295"/>
          </p:nvPr>
        </p:nvSpPr>
        <p:spPr>
          <a:xfrm>
            <a:off x="412750" y="869950"/>
            <a:ext cx="6626225" cy="43608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0"/>
              </a:spcBef>
              <a:spcAft>
                <a:spcPct val="0"/>
              </a:spcAft>
              <a:buClrTx/>
              <a:buSzTx/>
              <a:buFontTx/>
              <a:buNone/>
              <a:tabLst/>
              <a:defRPr/>
            </a:pPr>
            <a:r>
              <a:rPr lang="zh-CN" altLang="zh-CN" sz="1200" kern="1200" dirty="0">
                <a:solidFill>
                  <a:schemeClr val="tx1"/>
                </a:solidFill>
                <a:effectLst/>
                <a:latin typeface="Arial" pitchFamily="34" charset="0"/>
                <a:ea typeface="+mn-ea"/>
                <a:cs typeface="+mn-cs"/>
              </a:rPr>
              <a:t>我课题组已于半年内设计出材料腐蚀速率传感器，验证其对于环境腐蚀性的变化具有良好的感应灵敏度，并为材料环境腐蚀监测终端完成设计了后台存储服务软件，该软件可搭配材料腐蚀速率传感器实现将前端远程任意传感器的数据进行实时、定时的采集、在终端上进行稳定存储的功能，完成了高通量腐蚀数据实时采集技术。已完成负责环境因素采集的微型气象站设计，</a:t>
            </a:r>
            <a:r>
              <a:rPr lang="zh-CN" altLang="en-US" sz="1200" kern="1200" dirty="0">
                <a:solidFill>
                  <a:schemeClr val="tx1"/>
                </a:solidFill>
                <a:effectLst/>
                <a:latin typeface="Arial" pitchFamily="34" charset="0"/>
                <a:ea typeface="+mn-ea"/>
                <a:cs typeface="+mn-cs"/>
              </a:rPr>
              <a:t>正处于气象站的组装搭建阶段</a:t>
            </a:r>
            <a:r>
              <a:rPr lang="zh-CN" altLang="zh-CN" sz="1200" kern="1200" dirty="0">
                <a:solidFill>
                  <a:schemeClr val="tx1"/>
                </a:solidFill>
                <a:effectLst/>
                <a:latin typeface="Arial" pitchFamily="34" charset="0"/>
                <a:ea typeface="+mn-ea"/>
                <a:cs typeface="+mn-cs"/>
              </a:rPr>
              <a:t>。针对材料腐蚀数据库的建设进行了探索性工作，尚处于数据库框架搭建阶段。</a:t>
            </a:r>
          </a:p>
        </p:txBody>
      </p:sp>
      <p:sp>
        <p:nvSpPr>
          <p:cNvPr id="2" name="页脚占位符 1"/>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
        <p:nvSpPr>
          <p:cNvPr id="3" name="页眉占位符 2"/>
          <p:cNvSpPr>
            <a:spLocks noGrp="1"/>
          </p:cNvSpPr>
          <p:nvPr>
            <p:ph type="hdr"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737306794"/>
      </p:ext>
    </p:extLst>
  </p:cSld>
  <p:clrMapOvr>
    <a:overrideClrMapping bg1="lt1" tx1="dk1" bg2="lt2" tx2="dk2" accent1="accent1" accent2="accent2" accent3="accent3" accent4="accent4" accent5="accent5" accent6="accent6" hlink="hlink" folHlink="folHlink"/>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fld id="{53A6EB4D-63FA-4826-931A-92C0702B9E4D}" type="slidenum">
              <a:rPr kumimoji="0" lang="zh-CN" altLang="en-US" sz="18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t>3</a:t>
            </a:fld>
            <a:endPar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
        <p:nvSpPr>
          <p:cNvPr id="6" name="页眉占位符 5"/>
          <p:cNvSpPr>
            <a:spLocks noGrp="1"/>
          </p:cNvSpPr>
          <p:nvPr>
            <p:ph type="hdr"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419077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fld id="{53A6EB4D-63FA-4826-931A-92C0702B9E4D}" type="slidenum">
              <a:rPr kumimoji="0" lang="zh-CN" altLang="en-US" sz="18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t>4</a:t>
            </a:fld>
            <a:endPar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
        <p:nvSpPr>
          <p:cNvPr id="6" name="页眉占位符 5"/>
          <p:cNvSpPr>
            <a:spLocks noGrp="1"/>
          </p:cNvSpPr>
          <p:nvPr>
            <p:ph type="hdr"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960905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fld id="{53A6EB4D-63FA-4826-931A-92C0702B9E4D}" type="slidenum">
              <a:rPr kumimoji="0" lang="zh-CN" altLang="en-US" sz="18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t>5</a:t>
            </a:fld>
            <a:endPar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
        <p:nvSpPr>
          <p:cNvPr id="6" name="页眉占位符 5"/>
          <p:cNvSpPr>
            <a:spLocks noGrp="1"/>
          </p:cNvSpPr>
          <p:nvPr>
            <p:ph type="hdr"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724914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6</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71898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fld id="{53A6EB4D-63FA-4826-931A-92C0702B9E4D}" type="slidenum">
              <a:rPr kumimoji="0" lang="zh-CN" altLang="en-US" sz="18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t>7</a:t>
            </a:fld>
            <a:endParaRPr kumimoji="0" lang="en-US" altLang="zh-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
        <p:nvSpPr>
          <p:cNvPr id="6" name="页眉占位符 5"/>
          <p:cNvSpPr>
            <a:spLocks noGrp="1"/>
          </p:cNvSpPr>
          <p:nvPr>
            <p:ph type="hdr"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1">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2465801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8</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2939926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a:t>
            </a:r>
            <a:r>
              <a:rPr lang="en-US" altLang="zh-CN" dirty="0"/>
              <a:t>5</a:t>
            </a:r>
            <a:r>
              <a:rPr lang="zh-CN" altLang="en-US" dirty="0"/>
              <a:t>）为提前完成内容</a:t>
            </a:r>
          </a:p>
        </p:txBody>
      </p:sp>
      <p:sp>
        <p:nvSpPr>
          <p:cNvPr id="4" name="灯片编号占位符 3"/>
          <p:cNvSpPr>
            <a:spLocks noGrp="1"/>
          </p:cNvSpPr>
          <p:nvPr>
            <p:ph type="sldNum" sz="quarter" idx="10"/>
          </p:nvPr>
        </p:nvSpPr>
        <p:spPr/>
        <p:txBody>
          <a:bodyPr/>
          <a:lstStyle/>
          <a:p>
            <a:pPr algn="l" fontAlgn="base">
              <a:spcBef>
                <a:spcPct val="0"/>
              </a:spcBef>
              <a:spcAft>
                <a:spcPct val="0"/>
              </a:spcAft>
              <a:buFont typeface="Arial" panose="020B0604020202020204" pitchFamily="34" charset="0"/>
              <a:buNone/>
              <a:defRPr/>
            </a:pPr>
            <a:fld id="{53A6EB4D-63FA-4826-931A-92C0702B9E4D}" type="slidenum">
              <a:rPr lang="zh-CN" altLang="en-US" sz="1800" smtClean="0">
                <a:solidFill>
                  <a:srgbClr val="000000"/>
                </a:solidFill>
                <a:latin typeface="Arial" panose="020B0604020202020204" pitchFamily="34" charset="0"/>
                <a:ea typeface="宋体" panose="02010600030101010101" pitchFamily="2" charset="-122"/>
              </a:rPr>
              <a:pPr algn="l" fontAlgn="base">
                <a:spcBef>
                  <a:spcPct val="0"/>
                </a:spcBef>
                <a:spcAft>
                  <a:spcPct val="0"/>
                </a:spcAft>
                <a:buFont typeface="Arial" panose="020B0604020202020204" pitchFamily="34" charset="0"/>
                <a:buNone/>
                <a:defRPr/>
              </a:pPr>
              <a:t>9</a:t>
            </a:fld>
            <a:endParaRPr lang="en-US" altLang="zh-CN" sz="1800">
              <a:solidFill>
                <a:srgbClr val="000000"/>
              </a:solidFill>
              <a:latin typeface="Arial" panose="020B0604020202020204" pitchFamily="34" charset="0"/>
              <a:ea typeface="宋体" panose="02010600030101010101" pitchFamily="2" charset="-122"/>
            </a:endParaRPr>
          </a:p>
        </p:txBody>
      </p:sp>
      <p:sp>
        <p:nvSpPr>
          <p:cNvPr id="5" name="页脚占位符 4"/>
          <p:cNvSpPr>
            <a:spLocks noGrp="1"/>
          </p:cNvSpPr>
          <p:nvPr>
            <p:ph type="ftr" sz="quarter" idx="11"/>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
        <p:nvSpPr>
          <p:cNvPr id="6" name="页眉占位符 5"/>
          <p:cNvSpPr>
            <a:spLocks noGrp="1"/>
          </p:cNvSpPr>
          <p:nvPr>
            <p:ph type="hdr" sz="quarter" idx="12"/>
          </p:nvPr>
        </p:nvSpPr>
        <p:spPr/>
        <p:txBody>
          <a:bodyPr/>
          <a:lstStyle/>
          <a:p>
            <a:pPr fontAlgn="base">
              <a:spcBef>
                <a:spcPct val="0"/>
              </a:spcBef>
              <a:spcAft>
                <a:spcPct val="0"/>
              </a:spcAft>
              <a:buFont typeface="Arial" pitchFamily="34" charset="0"/>
              <a:buNone/>
              <a:defRPr/>
            </a:pPr>
            <a:endParaRPr lang="zh-CN" altLang="en-US" sz="1800" noProof="1">
              <a:solidFill>
                <a:srgbClr val="000000"/>
              </a:solidFill>
              <a:latin typeface="Arial" pitchFamily="34" charset="0"/>
              <a:ea typeface="宋体" pitchFamily="2" charset="-122"/>
            </a:endParaRPr>
          </a:p>
        </p:txBody>
      </p:sp>
    </p:spTree>
    <p:extLst>
      <p:ext uri="{BB962C8B-B14F-4D97-AF65-F5344CB8AC3E}">
        <p14:creationId xmlns:p14="http://schemas.microsoft.com/office/powerpoint/2010/main" val="1424061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p>
        </p:txBody>
      </p:sp>
      <p:sp>
        <p:nvSpPr>
          <p:cNvPr id="4" name="Rectangle 4"/>
          <p:cNvSpPr>
            <a:spLocks noGrp="1"/>
          </p:cNvSpPr>
          <p:nvPr>
            <p:ph type="sldNum" sz="quarter" idx="10"/>
          </p:nvPr>
        </p:nvSpPr>
        <p:spPr>
          <a:ln/>
        </p:spPr>
        <p:txBody>
          <a:bodyPr/>
          <a:lstStyle>
            <a:lvl1pPr>
              <a:defRPr/>
            </a:lvl1pPr>
          </a:lstStyle>
          <a:p>
            <a:fld id="{4D87127C-9A35-40D9-83B8-E7E5A0FF1376}" type="slidenum">
              <a:rPr lang="zh-CN" altLang="en-US"/>
              <a:pPr/>
              <a:t>‹#›</a:t>
            </a:fld>
            <a:endParaRPr lang="zh-CN" altLang="en-US"/>
          </a:p>
        </p:txBody>
      </p:sp>
    </p:spTree>
    <p:extLst>
      <p:ext uri="{BB962C8B-B14F-4D97-AF65-F5344CB8AC3E}">
        <p14:creationId xmlns:p14="http://schemas.microsoft.com/office/powerpoint/2010/main" val="3044182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ln/>
        </p:spPr>
        <p:txBody>
          <a:bodyPr/>
          <a:lstStyle>
            <a:lvl1pPr>
              <a:defRPr/>
            </a:lvl1pPr>
          </a:lstStyle>
          <a:p>
            <a:fld id="{E9861DFC-0C9D-49B3-800E-EE71ABA6C50F}" type="slidenum">
              <a:rPr lang="zh-CN" altLang="en-US"/>
              <a:pPr/>
              <a:t>‹#›</a:t>
            </a:fld>
            <a:endParaRPr lang="zh-CN" altLang="en-US"/>
          </a:p>
        </p:txBody>
      </p:sp>
    </p:spTree>
    <p:extLst>
      <p:ext uri="{BB962C8B-B14F-4D97-AF65-F5344CB8AC3E}">
        <p14:creationId xmlns:p14="http://schemas.microsoft.com/office/powerpoint/2010/main" val="408025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27045" y="188915"/>
            <a:ext cx="2245519" cy="6408737"/>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90488" y="188915"/>
            <a:ext cx="6606381" cy="6408737"/>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ln/>
        </p:spPr>
        <p:txBody>
          <a:bodyPr/>
          <a:lstStyle>
            <a:lvl1pPr>
              <a:defRPr/>
            </a:lvl1pPr>
          </a:lstStyle>
          <a:p>
            <a:fld id="{1A3C7DC2-AF41-4435-A771-2F699D18D696}" type="slidenum">
              <a:rPr lang="zh-CN" altLang="en-US"/>
              <a:pPr/>
              <a:t>‹#›</a:t>
            </a:fld>
            <a:endParaRPr lang="zh-CN" altLang="en-US"/>
          </a:p>
        </p:txBody>
      </p:sp>
    </p:spTree>
    <p:extLst>
      <p:ext uri="{BB962C8B-B14F-4D97-AF65-F5344CB8AC3E}">
        <p14:creationId xmlns:p14="http://schemas.microsoft.com/office/powerpoint/2010/main" val="1066644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2715992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16055482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897754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2635949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40889895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3233673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19243442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1588845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xfrm>
            <a:off x="7493963" y="634207"/>
            <a:ext cx="1578600" cy="260350"/>
          </a:xfrm>
          <a:ln/>
        </p:spPr>
        <p:txBody>
          <a:bodyPr/>
          <a:lstStyle>
            <a:lvl1pPr>
              <a:defRPr sz="1400">
                <a:solidFill>
                  <a:schemeClr val="tx1"/>
                </a:solidFill>
                <a:latin typeface="黑体" panose="02010609060101010101" pitchFamily="49" charset="-122"/>
                <a:ea typeface="黑体" panose="02010609060101010101" pitchFamily="49" charset="-122"/>
              </a:defRPr>
            </a:lvl1pPr>
          </a:lstStyle>
          <a:p>
            <a:r>
              <a:rPr lang="zh-CN" altLang="en-US" dirty="0"/>
              <a:t>第</a:t>
            </a:r>
            <a:fld id="{D4CB6D37-35D3-4727-8700-7C2312C62034}" type="slidenum">
              <a:rPr lang="zh-CN" altLang="en-US" smtClean="0"/>
              <a:pPr/>
              <a:t>‹#›</a:t>
            </a:fld>
            <a:r>
              <a:rPr lang="zh-CN" altLang="en-US" dirty="0"/>
              <a:t>页，共</a:t>
            </a:r>
            <a:r>
              <a:rPr lang="en-US" altLang="zh-CN" dirty="0"/>
              <a:t>25</a:t>
            </a:r>
            <a:r>
              <a:rPr lang="zh-CN" altLang="en-US" dirty="0"/>
              <a:t>页</a:t>
            </a:r>
          </a:p>
        </p:txBody>
      </p:sp>
    </p:spTree>
    <p:extLst>
      <p:ext uri="{BB962C8B-B14F-4D97-AF65-F5344CB8AC3E}">
        <p14:creationId xmlns:p14="http://schemas.microsoft.com/office/powerpoint/2010/main" val="38497975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28607439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13621740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13290330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p>
        </p:txBody>
      </p:sp>
      <p:sp>
        <p:nvSpPr>
          <p:cNvPr id="4" name="Rectangle 4"/>
          <p:cNvSpPr>
            <a:spLocks noGrp="1"/>
          </p:cNvSpPr>
          <p:nvPr>
            <p:ph type="sldNum" sz="quarter" idx="10"/>
          </p:nvPr>
        </p:nvSpPr>
        <p:spPr>
          <a:ln/>
        </p:spPr>
        <p:txBody>
          <a:bodyPr/>
          <a:lstStyle>
            <a:lvl1pPr>
              <a:defRPr/>
            </a:lvl1pPr>
          </a:lstStyle>
          <a:p>
            <a:fld id="{4D87127C-9A35-40D9-83B8-E7E5A0FF1376}" type="slidenum">
              <a:rPr lang="zh-CN" altLang="en-US"/>
              <a:pPr/>
              <a:t>‹#›</a:t>
            </a:fld>
            <a:endParaRPr lang="zh-CN" altLang="en-US"/>
          </a:p>
        </p:txBody>
      </p:sp>
    </p:spTree>
    <p:extLst>
      <p:ext uri="{BB962C8B-B14F-4D97-AF65-F5344CB8AC3E}">
        <p14:creationId xmlns:p14="http://schemas.microsoft.com/office/powerpoint/2010/main" val="8549876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xfrm>
            <a:off x="7493963" y="634207"/>
            <a:ext cx="1578600" cy="260350"/>
          </a:xfrm>
          <a:ln/>
        </p:spPr>
        <p:txBody>
          <a:bodyPr/>
          <a:lstStyle>
            <a:lvl1pPr>
              <a:defRPr sz="1400">
                <a:solidFill>
                  <a:schemeClr val="tx1"/>
                </a:solidFill>
                <a:latin typeface="黑体" panose="02010609060101010101" pitchFamily="49" charset="-122"/>
                <a:ea typeface="黑体" panose="02010609060101010101" pitchFamily="49" charset="-122"/>
              </a:defRPr>
            </a:lvl1pPr>
          </a:lstStyle>
          <a:p>
            <a:r>
              <a:rPr lang="zh-CN" altLang="en-US" dirty="0"/>
              <a:t>第</a:t>
            </a:r>
            <a:fld id="{D4CB6D37-35D3-4727-8700-7C2312C62034}" type="slidenum">
              <a:rPr lang="zh-CN" altLang="en-US" smtClean="0"/>
              <a:pPr/>
              <a:t>‹#›</a:t>
            </a:fld>
            <a:r>
              <a:rPr lang="zh-CN" altLang="en-US" dirty="0"/>
              <a:t>页，共</a:t>
            </a:r>
            <a:r>
              <a:rPr lang="en-US" altLang="zh-CN" dirty="0"/>
              <a:t>25</a:t>
            </a:r>
            <a:r>
              <a:rPr lang="zh-CN" altLang="en-US" dirty="0"/>
              <a:t>页</a:t>
            </a:r>
          </a:p>
        </p:txBody>
      </p:sp>
    </p:spTree>
    <p:extLst>
      <p:ext uri="{BB962C8B-B14F-4D97-AF65-F5344CB8AC3E}">
        <p14:creationId xmlns:p14="http://schemas.microsoft.com/office/powerpoint/2010/main" val="18348952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p>
        </p:txBody>
      </p:sp>
      <p:sp>
        <p:nvSpPr>
          <p:cNvPr id="4" name="Rectangle 4"/>
          <p:cNvSpPr>
            <a:spLocks noGrp="1"/>
          </p:cNvSpPr>
          <p:nvPr>
            <p:ph type="sldNum" sz="quarter" idx="10"/>
          </p:nvPr>
        </p:nvSpPr>
        <p:spPr>
          <a:ln/>
        </p:spPr>
        <p:txBody>
          <a:bodyPr/>
          <a:lstStyle>
            <a:lvl1pPr>
              <a:defRPr/>
            </a:lvl1pPr>
          </a:lstStyle>
          <a:p>
            <a:fld id="{0293B4F7-426D-46AB-B7C7-A3C368C4282E}" type="slidenum">
              <a:rPr lang="zh-CN" altLang="en-US"/>
              <a:pPr/>
              <a:t>‹#›</a:t>
            </a:fld>
            <a:endParaRPr lang="zh-CN" altLang="en-US"/>
          </a:p>
        </p:txBody>
      </p:sp>
    </p:spTree>
    <p:extLst>
      <p:ext uri="{BB962C8B-B14F-4D97-AF65-F5344CB8AC3E}">
        <p14:creationId xmlns:p14="http://schemas.microsoft.com/office/powerpoint/2010/main" val="20864536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90488" y="1141413"/>
            <a:ext cx="4401217" cy="5456237"/>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71346" y="1141413"/>
            <a:ext cx="4401217" cy="5456237"/>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4"/>
          <p:cNvSpPr>
            <a:spLocks noGrp="1"/>
          </p:cNvSpPr>
          <p:nvPr>
            <p:ph type="sldNum" sz="quarter" idx="10"/>
          </p:nvPr>
        </p:nvSpPr>
        <p:spPr>
          <a:ln/>
        </p:spPr>
        <p:txBody>
          <a:bodyPr/>
          <a:lstStyle>
            <a:lvl1pPr>
              <a:defRPr/>
            </a:lvl1pPr>
          </a:lstStyle>
          <a:p>
            <a:fld id="{3E72C6D1-ADCF-495C-93EC-C50C1F69B4E2}" type="slidenum">
              <a:rPr lang="zh-CN" altLang="en-US"/>
              <a:pPr/>
              <a:t>‹#›</a:t>
            </a:fld>
            <a:endParaRPr lang="zh-CN" altLang="en-US"/>
          </a:p>
        </p:txBody>
      </p:sp>
    </p:spTree>
    <p:extLst>
      <p:ext uri="{BB962C8B-B14F-4D97-AF65-F5344CB8AC3E}">
        <p14:creationId xmlns:p14="http://schemas.microsoft.com/office/powerpoint/2010/main" val="24030009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629841" y="2505075"/>
            <a:ext cx="3868340"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p>
        </p:txBody>
      </p:sp>
      <p:sp>
        <p:nvSpPr>
          <p:cNvPr id="6" name="内容占位符 5"/>
          <p:cNvSpPr>
            <a:spLocks noGrp="1"/>
          </p:cNvSpPr>
          <p:nvPr>
            <p:ph sz="quarter" idx="4"/>
          </p:nvPr>
        </p:nvSpPr>
        <p:spPr>
          <a:xfrm>
            <a:off x="4629150" y="2505075"/>
            <a:ext cx="3887391"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4"/>
          <p:cNvSpPr>
            <a:spLocks noGrp="1"/>
          </p:cNvSpPr>
          <p:nvPr>
            <p:ph type="sldNum" sz="quarter" idx="10"/>
          </p:nvPr>
        </p:nvSpPr>
        <p:spPr>
          <a:ln/>
        </p:spPr>
        <p:txBody>
          <a:bodyPr/>
          <a:lstStyle>
            <a:lvl1pPr>
              <a:defRPr/>
            </a:lvl1pPr>
          </a:lstStyle>
          <a:p>
            <a:fld id="{91226091-BDED-448B-9526-86F403FE8AD8}" type="slidenum">
              <a:rPr lang="zh-CN" altLang="en-US"/>
              <a:pPr/>
              <a:t>‹#›</a:t>
            </a:fld>
            <a:endParaRPr lang="zh-CN" altLang="en-US"/>
          </a:p>
        </p:txBody>
      </p:sp>
    </p:spTree>
    <p:extLst>
      <p:ext uri="{BB962C8B-B14F-4D97-AF65-F5344CB8AC3E}">
        <p14:creationId xmlns:p14="http://schemas.microsoft.com/office/powerpoint/2010/main" val="41914856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4"/>
          <p:cNvSpPr>
            <a:spLocks noGrp="1"/>
          </p:cNvSpPr>
          <p:nvPr>
            <p:ph type="sldNum" sz="quarter" idx="10"/>
          </p:nvPr>
        </p:nvSpPr>
        <p:spPr>
          <a:ln/>
        </p:spPr>
        <p:txBody>
          <a:bodyPr/>
          <a:lstStyle>
            <a:lvl1pPr>
              <a:defRPr/>
            </a:lvl1pPr>
          </a:lstStyle>
          <a:p>
            <a:fld id="{511759F8-96C6-496B-9220-71FDC4D38102}" type="slidenum">
              <a:rPr lang="zh-CN" altLang="en-US"/>
              <a:pPr/>
              <a:t>‹#›</a:t>
            </a:fld>
            <a:endParaRPr lang="zh-CN" altLang="en-US"/>
          </a:p>
        </p:txBody>
      </p:sp>
    </p:spTree>
    <p:extLst>
      <p:ext uri="{BB962C8B-B14F-4D97-AF65-F5344CB8AC3E}">
        <p14:creationId xmlns:p14="http://schemas.microsoft.com/office/powerpoint/2010/main" val="6583630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p:cNvSpPr>
          <p:nvPr>
            <p:ph type="sldNum" sz="quarter" idx="10"/>
          </p:nvPr>
        </p:nvSpPr>
        <p:spPr>
          <a:ln/>
        </p:spPr>
        <p:txBody>
          <a:bodyPr/>
          <a:lstStyle>
            <a:lvl1pPr>
              <a:defRPr/>
            </a:lvl1pPr>
          </a:lstStyle>
          <a:p>
            <a:fld id="{24445DEA-4FD4-41FA-8523-80CF28F8B08C}" type="slidenum">
              <a:rPr lang="zh-CN" altLang="en-US"/>
              <a:pPr/>
              <a:t>‹#›</a:t>
            </a:fld>
            <a:endParaRPr lang="zh-CN" altLang="en-US"/>
          </a:p>
        </p:txBody>
      </p:sp>
    </p:spTree>
    <p:extLst>
      <p:ext uri="{BB962C8B-B14F-4D97-AF65-F5344CB8AC3E}">
        <p14:creationId xmlns:p14="http://schemas.microsoft.com/office/powerpoint/2010/main" val="1349841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40"/>
            <a:ext cx="7886700" cy="2852737"/>
          </a:xfrm>
        </p:spPr>
        <p:txBody>
          <a:bodyPr anchor="b"/>
          <a:lstStyle>
            <a:lvl1pPr>
              <a:defRPr sz="4500"/>
            </a:lvl1pPr>
          </a:lstStyle>
          <a:p>
            <a:r>
              <a:rPr lang="zh-CN" altLang="en-US" noProof="1"/>
              <a:t>单击此处编辑母版标题样式</a:t>
            </a:r>
          </a:p>
        </p:txBody>
      </p:sp>
      <p:sp>
        <p:nvSpPr>
          <p:cNvPr id="3" name="文本占位符 2"/>
          <p:cNvSpPr>
            <a:spLocks noGrp="1"/>
          </p:cNvSpPr>
          <p:nvPr>
            <p:ph type="body" idx="1"/>
          </p:nvPr>
        </p:nvSpPr>
        <p:spPr>
          <a:xfrm>
            <a:off x="623888" y="4589465"/>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p>
        </p:txBody>
      </p:sp>
      <p:sp>
        <p:nvSpPr>
          <p:cNvPr id="4" name="Rectangle 4"/>
          <p:cNvSpPr>
            <a:spLocks noGrp="1"/>
          </p:cNvSpPr>
          <p:nvPr>
            <p:ph type="sldNum" sz="quarter" idx="10"/>
          </p:nvPr>
        </p:nvSpPr>
        <p:spPr>
          <a:ln/>
        </p:spPr>
        <p:txBody>
          <a:bodyPr/>
          <a:lstStyle>
            <a:lvl1pPr>
              <a:defRPr/>
            </a:lvl1pPr>
          </a:lstStyle>
          <a:p>
            <a:fld id="{0293B4F7-426D-46AB-B7C7-A3C368C4282E}" type="slidenum">
              <a:rPr lang="zh-CN" altLang="en-US"/>
              <a:pPr/>
              <a:t>‹#›</a:t>
            </a:fld>
            <a:endParaRPr lang="zh-CN" altLang="en-US"/>
          </a:p>
        </p:txBody>
      </p:sp>
    </p:spTree>
    <p:extLst>
      <p:ext uri="{BB962C8B-B14F-4D97-AF65-F5344CB8AC3E}">
        <p14:creationId xmlns:p14="http://schemas.microsoft.com/office/powerpoint/2010/main" val="28440674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Rectangle 4"/>
          <p:cNvSpPr>
            <a:spLocks noGrp="1"/>
          </p:cNvSpPr>
          <p:nvPr>
            <p:ph type="sldNum" sz="quarter" idx="10"/>
          </p:nvPr>
        </p:nvSpPr>
        <p:spPr>
          <a:ln/>
        </p:spPr>
        <p:txBody>
          <a:bodyPr/>
          <a:lstStyle>
            <a:lvl1pPr>
              <a:defRPr/>
            </a:lvl1pPr>
          </a:lstStyle>
          <a:p>
            <a:fld id="{F91916FB-4176-4934-8F7E-02DE97083402}" type="slidenum">
              <a:rPr lang="zh-CN" altLang="en-US"/>
              <a:pPr/>
              <a:t>‹#›</a:t>
            </a:fld>
            <a:endParaRPr lang="zh-CN" altLang="en-US"/>
          </a:p>
        </p:txBody>
      </p:sp>
    </p:spTree>
    <p:extLst>
      <p:ext uri="{BB962C8B-B14F-4D97-AF65-F5344CB8AC3E}">
        <p14:creationId xmlns:p14="http://schemas.microsoft.com/office/powerpoint/2010/main" val="22862840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p>
        </p:txBody>
      </p:sp>
      <p:sp>
        <p:nvSpPr>
          <p:cNvPr id="3" name="图片占位符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sym typeface="Arial" pitchFamily="34" charset="0"/>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Rectangle 4"/>
          <p:cNvSpPr>
            <a:spLocks noGrp="1"/>
          </p:cNvSpPr>
          <p:nvPr>
            <p:ph type="sldNum" sz="quarter" idx="10"/>
          </p:nvPr>
        </p:nvSpPr>
        <p:spPr>
          <a:ln/>
        </p:spPr>
        <p:txBody>
          <a:bodyPr/>
          <a:lstStyle>
            <a:lvl1pPr>
              <a:defRPr/>
            </a:lvl1pPr>
          </a:lstStyle>
          <a:p>
            <a:fld id="{9A5A1172-D0DC-402B-892F-49531B08C08E}" type="slidenum">
              <a:rPr lang="zh-CN" altLang="en-US"/>
              <a:pPr/>
              <a:t>‹#›</a:t>
            </a:fld>
            <a:endParaRPr lang="zh-CN" altLang="en-US"/>
          </a:p>
        </p:txBody>
      </p:sp>
    </p:spTree>
    <p:extLst>
      <p:ext uri="{BB962C8B-B14F-4D97-AF65-F5344CB8AC3E}">
        <p14:creationId xmlns:p14="http://schemas.microsoft.com/office/powerpoint/2010/main" val="27426041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ln/>
        </p:spPr>
        <p:txBody>
          <a:bodyPr/>
          <a:lstStyle>
            <a:lvl1pPr>
              <a:defRPr/>
            </a:lvl1pPr>
          </a:lstStyle>
          <a:p>
            <a:fld id="{E9861DFC-0C9D-49B3-800E-EE71ABA6C50F}" type="slidenum">
              <a:rPr lang="zh-CN" altLang="en-US"/>
              <a:pPr/>
              <a:t>‹#›</a:t>
            </a:fld>
            <a:endParaRPr lang="zh-CN" altLang="en-US"/>
          </a:p>
        </p:txBody>
      </p:sp>
    </p:spTree>
    <p:extLst>
      <p:ext uri="{BB962C8B-B14F-4D97-AF65-F5344CB8AC3E}">
        <p14:creationId xmlns:p14="http://schemas.microsoft.com/office/powerpoint/2010/main" val="40392109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27044" y="188913"/>
            <a:ext cx="2245519" cy="6408737"/>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90488" y="188913"/>
            <a:ext cx="6606381" cy="6408737"/>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p:cNvSpPr>
            <a:spLocks noGrp="1"/>
          </p:cNvSpPr>
          <p:nvPr>
            <p:ph type="sldNum" sz="quarter" idx="10"/>
          </p:nvPr>
        </p:nvSpPr>
        <p:spPr>
          <a:ln/>
        </p:spPr>
        <p:txBody>
          <a:bodyPr/>
          <a:lstStyle>
            <a:lvl1pPr>
              <a:defRPr/>
            </a:lvl1pPr>
          </a:lstStyle>
          <a:p>
            <a:fld id="{1A3C7DC2-AF41-4435-A771-2F699D18D696}" type="slidenum">
              <a:rPr lang="zh-CN" altLang="en-US"/>
              <a:pPr/>
              <a:t>‹#›</a:t>
            </a:fld>
            <a:endParaRPr lang="zh-CN" altLang="en-US"/>
          </a:p>
        </p:txBody>
      </p:sp>
    </p:spTree>
    <p:extLst>
      <p:ext uri="{BB962C8B-B14F-4D97-AF65-F5344CB8AC3E}">
        <p14:creationId xmlns:p14="http://schemas.microsoft.com/office/powerpoint/2010/main" val="2333021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90489" y="1141415"/>
            <a:ext cx="4401217" cy="5456237"/>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71347" y="1141415"/>
            <a:ext cx="4401217" cy="5456237"/>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4"/>
          <p:cNvSpPr>
            <a:spLocks noGrp="1"/>
          </p:cNvSpPr>
          <p:nvPr>
            <p:ph type="sldNum" sz="quarter" idx="10"/>
          </p:nvPr>
        </p:nvSpPr>
        <p:spPr>
          <a:ln/>
        </p:spPr>
        <p:txBody>
          <a:bodyPr/>
          <a:lstStyle>
            <a:lvl1pPr>
              <a:defRPr/>
            </a:lvl1pPr>
          </a:lstStyle>
          <a:p>
            <a:fld id="{3E72C6D1-ADCF-495C-93EC-C50C1F69B4E2}" type="slidenum">
              <a:rPr lang="zh-CN" altLang="en-US"/>
              <a:pPr/>
              <a:t>‹#›</a:t>
            </a:fld>
            <a:endParaRPr lang="zh-CN" altLang="en-US"/>
          </a:p>
        </p:txBody>
      </p:sp>
    </p:spTree>
    <p:extLst>
      <p:ext uri="{BB962C8B-B14F-4D97-AF65-F5344CB8AC3E}">
        <p14:creationId xmlns:p14="http://schemas.microsoft.com/office/powerpoint/2010/main" val="1106163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7"/>
            <a:ext cx="78867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p>
        </p:txBody>
      </p:sp>
      <p:sp>
        <p:nvSpPr>
          <p:cNvPr id="4" name="内容占位符 3"/>
          <p:cNvSpPr>
            <a:spLocks noGrp="1"/>
          </p:cNvSpPr>
          <p:nvPr>
            <p:ph sz="half" idx="2"/>
          </p:nvPr>
        </p:nvSpPr>
        <p:spPr>
          <a:xfrm>
            <a:off x="629842" y="2505075"/>
            <a:ext cx="3868340"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29151"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p>
        </p:txBody>
      </p:sp>
      <p:sp>
        <p:nvSpPr>
          <p:cNvPr id="6" name="内容占位符 5"/>
          <p:cNvSpPr>
            <a:spLocks noGrp="1"/>
          </p:cNvSpPr>
          <p:nvPr>
            <p:ph sz="quarter" idx="4"/>
          </p:nvPr>
        </p:nvSpPr>
        <p:spPr>
          <a:xfrm>
            <a:off x="4629151" y="2505075"/>
            <a:ext cx="3887391"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4"/>
          <p:cNvSpPr>
            <a:spLocks noGrp="1"/>
          </p:cNvSpPr>
          <p:nvPr>
            <p:ph type="sldNum" sz="quarter" idx="10"/>
          </p:nvPr>
        </p:nvSpPr>
        <p:spPr>
          <a:ln/>
        </p:spPr>
        <p:txBody>
          <a:bodyPr/>
          <a:lstStyle>
            <a:lvl1pPr>
              <a:defRPr/>
            </a:lvl1pPr>
          </a:lstStyle>
          <a:p>
            <a:fld id="{91226091-BDED-448B-9526-86F403FE8AD8}" type="slidenum">
              <a:rPr lang="zh-CN" altLang="en-US"/>
              <a:pPr/>
              <a:t>‹#›</a:t>
            </a:fld>
            <a:endParaRPr lang="zh-CN" altLang="en-US"/>
          </a:p>
        </p:txBody>
      </p:sp>
    </p:spTree>
    <p:extLst>
      <p:ext uri="{BB962C8B-B14F-4D97-AF65-F5344CB8AC3E}">
        <p14:creationId xmlns:p14="http://schemas.microsoft.com/office/powerpoint/2010/main" val="1334236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4"/>
          <p:cNvSpPr>
            <a:spLocks noGrp="1"/>
          </p:cNvSpPr>
          <p:nvPr>
            <p:ph type="sldNum" sz="quarter" idx="10"/>
          </p:nvPr>
        </p:nvSpPr>
        <p:spPr>
          <a:ln/>
        </p:spPr>
        <p:txBody>
          <a:bodyPr/>
          <a:lstStyle>
            <a:lvl1pPr>
              <a:defRPr/>
            </a:lvl1pPr>
          </a:lstStyle>
          <a:p>
            <a:fld id="{511759F8-96C6-496B-9220-71FDC4D38102}" type="slidenum">
              <a:rPr lang="zh-CN" altLang="en-US"/>
              <a:pPr/>
              <a:t>‹#›</a:t>
            </a:fld>
            <a:endParaRPr lang="zh-CN" altLang="en-US"/>
          </a:p>
        </p:txBody>
      </p:sp>
    </p:spTree>
    <p:extLst>
      <p:ext uri="{BB962C8B-B14F-4D97-AF65-F5344CB8AC3E}">
        <p14:creationId xmlns:p14="http://schemas.microsoft.com/office/powerpoint/2010/main" val="1297171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p:cNvSpPr>
          <p:nvPr>
            <p:ph type="sldNum" sz="quarter" idx="10"/>
          </p:nvPr>
        </p:nvSpPr>
        <p:spPr>
          <a:ln/>
        </p:spPr>
        <p:txBody>
          <a:bodyPr/>
          <a:lstStyle>
            <a:lvl1pPr>
              <a:defRPr/>
            </a:lvl1pPr>
          </a:lstStyle>
          <a:p>
            <a:fld id="{24445DEA-4FD4-41FA-8523-80CF28F8B08C}" type="slidenum">
              <a:rPr lang="zh-CN" altLang="en-US"/>
              <a:pPr/>
              <a:t>‹#›</a:t>
            </a:fld>
            <a:endParaRPr lang="zh-CN" altLang="en-US"/>
          </a:p>
        </p:txBody>
      </p:sp>
    </p:spTree>
    <p:extLst>
      <p:ext uri="{BB962C8B-B14F-4D97-AF65-F5344CB8AC3E}">
        <p14:creationId xmlns:p14="http://schemas.microsoft.com/office/powerpoint/2010/main" val="1755161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3887391" y="987427"/>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Rectangle 4"/>
          <p:cNvSpPr>
            <a:spLocks noGrp="1"/>
          </p:cNvSpPr>
          <p:nvPr>
            <p:ph type="sldNum" sz="quarter" idx="10"/>
          </p:nvPr>
        </p:nvSpPr>
        <p:spPr>
          <a:ln/>
        </p:spPr>
        <p:txBody>
          <a:bodyPr/>
          <a:lstStyle>
            <a:lvl1pPr>
              <a:defRPr/>
            </a:lvl1pPr>
          </a:lstStyle>
          <a:p>
            <a:fld id="{F91916FB-4176-4934-8F7E-02DE97083402}" type="slidenum">
              <a:rPr lang="zh-CN" altLang="en-US"/>
              <a:pPr/>
              <a:t>‹#›</a:t>
            </a:fld>
            <a:endParaRPr lang="zh-CN" altLang="en-US"/>
          </a:p>
        </p:txBody>
      </p:sp>
    </p:spTree>
    <p:extLst>
      <p:ext uri="{BB962C8B-B14F-4D97-AF65-F5344CB8AC3E}">
        <p14:creationId xmlns:p14="http://schemas.microsoft.com/office/powerpoint/2010/main" val="332057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p>
        </p:txBody>
      </p:sp>
      <p:sp>
        <p:nvSpPr>
          <p:cNvPr id="3" name="图片占位符 2"/>
          <p:cNvSpPr>
            <a:spLocks noGrp="1"/>
          </p:cNvSpPr>
          <p:nvPr>
            <p:ph type="pic" idx="1"/>
          </p:nvPr>
        </p:nvSpPr>
        <p:spPr>
          <a:xfrm>
            <a:off x="3887391" y="987427"/>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sym typeface="Arial" pitchFamily="34" charset="0"/>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Rectangle 4"/>
          <p:cNvSpPr>
            <a:spLocks noGrp="1"/>
          </p:cNvSpPr>
          <p:nvPr>
            <p:ph type="sldNum" sz="quarter" idx="10"/>
          </p:nvPr>
        </p:nvSpPr>
        <p:spPr>
          <a:ln/>
        </p:spPr>
        <p:txBody>
          <a:bodyPr/>
          <a:lstStyle>
            <a:lvl1pPr>
              <a:defRPr/>
            </a:lvl1pPr>
          </a:lstStyle>
          <a:p>
            <a:fld id="{9A5A1172-D0DC-402B-892F-49531B08C08E}" type="slidenum">
              <a:rPr lang="zh-CN" altLang="en-US"/>
              <a:pPr/>
              <a:t>‹#›</a:t>
            </a:fld>
            <a:endParaRPr lang="zh-CN" altLang="en-US"/>
          </a:p>
        </p:txBody>
      </p:sp>
    </p:spTree>
    <p:extLst>
      <p:ext uri="{BB962C8B-B14F-4D97-AF65-F5344CB8AC3E}">
        <p14:creationId xmlns:p14="http://schemas.microsoft.com/office/powerpoint/2010/main" val="3801201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idx="4294967295"/>
          </p:nvPr>
        </p:nvSpPr>
        <p:spPr bwMode="auto">
          <a:xfrm>
            <a:off x="1116014" y="188915"/>
            <a:ext cx="76327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sym typeface="Arial" panose="020B0604020202020204" pitchFamily="34" charset="0"/>
              </a:rPr>
              <a:t>单击此处编辑母版标题样式</a:t>
            </a:r>
          </a:p>
        </p:txBody>
      </p:sp>
      <p:sp>
        <p:nvSpPr>
          <p:cNvPr id="2051" name="Rectangle 4"/>
          <p:cNvSpPr>
            <a:spLocks noGrp="1"/>
          </p:cNvSpPr>
          <p:nvPr>
            <p:ph type="sldNum" sz="quarter"/>
          </p:nvPr>
        </p:nvSpPr>
        <p:spPr>
          <a:xfrm>
            <a:off x="8461376" y="6597650"/>
            <a:ext cx="576263" cy="260350"/>
          </a:xfrm>
          <a:prstGeom prst="rect">
            <a:avLst/>
          </a:prstGeom>
          <a:noFill/>
          <a:ln w="9525">
            <a:noFill/>
            <a:miter/>
          </a:ln>
        </p:spPr>
        <p:txBody>
          <a:bodyPr vert="horz" wrap="square" lIns="91440" tIns="45720" rIns="91440" bIns="45720" numCol="1" anchor="t" anchorCtr="0" compatLnSpc="1">
            <a:prstTxWarp prst="textNoShape">
              <a:avLst/>
            </a:prstTxWarp>
          </a:bodyPr>
          <a:lstStyle>
            <a:lvl1pPr algn="r">
              <a:defRPr sz="1200"/>
            </a:lvl1pPr>
          </a:lstStyle>
          <a:p>
            <a:fld id="{C839CE0F-CBDC-4CED-8695-46919ECAD35D}" type="slidenum">
              <a:rPr lang="zh-CN" altLang="en-US"/>
              <a:pPr/>
              <a:t>‹#›</a:t>
            </a:fld>
            <a:endParaRPr lang="zh-CN" altLang="en-US"/>
          </a:p>
        </p:txBody>
      </p:sp>
      <p:sp>
        <p:nvSpPr>
          <p:cNvPr id="2052" name="Rectangle 6"/>
          <p:cNvSpPr>
            <a:spLocks noGrp="1" noChangeArrowheads="1"/>
          </p:cNvSpPr>
          <p:nvPr>
            <p:ph type="body" idx="4294967295"/>
          </p:nvPr>
        </p:nvSpPr>
        <p:spPr bwMode="auto">
          <a:xfrm>
            <a:off x="90488" y="1141415"/>
            <a:ext cx="8982075" cy="5456237"/>
          </a:xfrm>
          <a:prstGeom prst="rect">
            <a:avLst/>
          </a:prstGeom>
          <a:noFill/>
          <a:ln w="9525">
            <a:solidFill>
              <a:srgbClr val="8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zh-CN" altLang="en-US">
                <a:sym typeface="Arial" panose="020B0604020202020204" pitchFamily="34" charset="0"/>
              </a:rPr>
              <a:t>单击此处编辑母版文本样式</a:t>
            </a:r>
          </a:p>
          <a:p>
            <a:pPr lvl="1"/>
            <a:r>
              <a:rPr lang="zh-CN" altLang="en-US">
                <a:sym typeface="Arial" panose="020B0604020202020204" pitchFamily="34" charset="0"/>
              </a:rPr>
              <a:t>第二级</a:t>
            </a:r>
          </a:p>
          <a:p>
            <a:pPr lvl="2"/>
            <a:r>
              <a:rPr lang="zh-CN" altLang="en-US">
                <a:sym typeface="Arial" panose="020B0604020202020204" pitchFamily="34" charset="0"/>
              </a:rPr>
              <a:t>第三级</a:t>
            </a:r>
          </a:p>
          <a:p>
            <a:pPr lvl="3"/>
            <a:r>
              <a:rPr lang="zh-CN" altLang="en-US">
                <a:sym typeface="Arial" panose="020B0604020202020204" pitchFamily="34" charset="0"/>
              </a:rPr>
              <a:t>第四级</a:t>
            </a:r>
          </a:p>
          <a:p>
            <a:pPr lvl="4"/>
            <a:r>
              <a:rPr lang="zh-CN" altLang="en-US">
                <a:sym typeface="Arial" panose="020B0604020202020204" pitchFamily="34" charset="0"/>
              </a:rPr>
              <a:t>第五级</a:t>
            </a:r>
          </a:p>
        </p:txBody>
      </p:sp>
      <p:sp>
        <p:nvSpPr>
          <p:cNvPr id="2053" name="Line 7"/>
          <p:cNvSpPr>
            <a:spLocks noChangeShapeType="1"/>
          </p:cNvSpPr>
          <p:nvPr/>
        </p:nvSpPr>
        <p:spPr bwMode="auto">
          <a:xfrm flipV="1">
            <a:off x="1" y="1052515"/>
            <a:ext cx="9109075" cy="1587"/>
          </a:xfrm>
          <a:prstGeom prst="line">
            <a:avLst/>
          </a:prstGeom>
          <a:noFill/>
          <a:ln w="41275">
            <a:solidFill>
              <a:srgbClr val="A5002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Tree>
    <p:extLst>
      <p:ext uri="{BB962C8B-B14F-4D97-AF65-F5344CB8AC3E}">
        <p14:creationId xmlns:p14="http://schemas.microsoft.com/office/powerpoint/2010/main" val="3209217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0" fontAlgn="base" hangingPunct="0">
        <a:spcBef>
          <a:spcPct val="0"/>
        </a:spcBef>
        <a:spcAft>
          <a:spcPct val="0"/>
        </a:spcAft>
        <a:defRPr sz="3200" b="1" kern="1200">
          <a:solidFill>
            <a:schemeClr val="tx2"/>
          </a:solidFill>
          <a:latin typeface="+mj-lt"/>
          <a:ea typeface="+mj-ea"/>
          <a:cs typeface="+mj-cs"/>
          <a:sym typeface="Arial" panose="020B0604020202020204" pitchFamily="34" charset="0"/>
        </a:defRPr>
      </a:lvl1pPr>
      <a:lvl2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2pPr>
      <a:lvl3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3pPr>
      <a:lvl4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4pPr>
      <a:lvl5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5pPr>
      <a:lvl6pPr marL="4572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6pPr>
      <a:lvl7pPr marL="9144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7pPr>
      <a:lvl8pPr marL="13716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8pPr>
      <a:lvl9pPr marL="18288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sym typeface="Arial" panose="020B0604020202020204" pitchFamily="34" charset="0"/>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sym typeface="Arial" panose="020B0604020202020204" pitchFamily="34" charset="0"/>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sym typeface="Arial" panose="020B0604020202020204" pitchFamily="34" charset="0"/>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sym typeface="Arial" panose="020B0604020202020204" pitchFamily="34" charset="0"/>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sym typeface="Arial" panose="020B0604020202020204" pitchFamily="34" charset="0"/>
        </a:defRPr>
      </a:lvl5pPr>
      <a:lvl6pPr marL="2514600" lvl="5"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6pPr>
      <a:lvl7pPr marL="2971800" lvl="6"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7pPr>
      <a:lvl8pPr marL="3429000" lvl="7"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8pPr>
      <a:lvl9pPr marL="3886200" lvl="8"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9pPr>
    </p:bodyStyle>
    <p:otherStyle>
      <a:lvl1pPr marL="0" lvl="0"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204FE1-2C4D-4D85-96F5-AB388BAA9121}" type="datetimeFigureOut">
              <a:rPr lang="zh-CN" altLang="en-US" smtClean="0"/>
              <a:t>2017/10/12</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21F807-8D21-4BFB-97A0-723D830C755B}" type="slidenum">
              <a:rPr lang="zh-CN" altLang="en-US" smtClean="0"/>
              <a:t>‹#›</a:t>
            </a:fld>
            <a:endParaRPr lang="zh-CN" altLang="en-US"/>
          </a:p>
        </p:txBody>
      </p:sp>
    </p:spTree>
    <p:extLst>
      <p:ext uri="{BB962C8B-B14F-4D97-AF65-F5344CB8AC3E}">
        <p14:creationId xmlns:p14="http://schemas.microsoft.com/office/powerpoint/2010/main" val="394548139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idx="4294967295"/>
          </p:nvPr>
        </p:nvSpPr>
        <p:spPr bwMode="auto">
          <a:xfrm>
            <a:off x="1116013" y="188913"/>
            <a:ext cx="76327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sym typeface="Arial" panose="020B0604020202020204" pitchFamily="34" charset="0"/>
              </a:rPr>
              <a:t>单击此处编辑母版标题样式</a:t>
            </a:r>
          </a:p>
        </p:txBody>
      </p:sp>
      <p:sp>
        <p:nvSpPr>
          <p:cNvPr id="2051" name="Rectangle 4"/>
          <p:cNvSpPr>
            <a:spLocks noGrp="1"/>
          </p:cNvSpPr>
          <p:nvPr>
            <p:ph type="sldNum" sz="quarter"/>
          </p:nvPr>
        </p:nvSpPr>
        <p:spPr>
          <a:xfrm>
            <a:off x="8461375" y="6597650"/>
            <a:ext cx="576263" cy="260350"/>
          </a:xfrm>
          <a:prstGeom prst="rect">
            <a:avLst/>
          </a:prstGeom>
          <a:noFill/>
          <a:ln w="9525">
            <a:noFill/>
            <a:miter/>
          </a:ln>
        </p:spPr>
        <p:txBody>
          <a:bodyPr vert="horz" wrap="square" lIns="91440" tIns="45720" rIns="91440" bIns="45720" numCol="1" anchor="t" anchorCtr="0" compatLnSpc="1">
            <a:prstTxWarp prst="textNoShape">
              <a:avLst/>
            </a:prstTxWarp>
          </a:bodyPr>
          <a:lstStyle>
            <a:lvl1pPr algn="r">
              <a:defRPr sz="1200"/>
            </a:lvl1pPr>
          </a:lstStyle>
          <a:p>
            <a:fld id="{C839CE0F-CBDC-4CED-8695-46919ECAD35D}" type="slidenum">
              <a:rPr lang="zh-CN" altLang="en-US"/>
              <a:pPr/>
              <a:t>‹#›</a:t>
            </a:fld>
            <a:endParaRPr lang="zh-CN" altLang="en-US"/>
          </a:p>
        </p:txBody>
      </p:sp>
      <p:sp>
        <p:nvSpPr>
          <p:cNvPr id="2052" name="Rectangle 6"/>
          <p:cNvSpPr>
            <a:spLocks noGrp="1" noChangeArrowheads="1"/>
          </p:cNvSpPr>
          <p:nvPr>
            <p:ph type="body" idx="4294967295"/>
          </p:nvPr>
        </p:nvSpPr>
        <p:spPr bwMode="auto">
          <a:xfrm>
            <a:off x="90488" y="1141413"/>
            <a:ext cx="8982075" cy="5456237"/>
          </a:xfrm>
          <a:prstGeom prst="rect">
            <a:avLst/>
          </a:prstGeom>
          <a:noFill/>
          <a:ln w="9525">
            <a:solidFill>
              <a:srgbClr val="8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zh-CN" altLang="en-US">
                <a:sym typeface="Arial" panose="020B0604020202020204" pitchFamily="34" charset="0"/>
              </a:rPr>
              <a:t>单击此处编辑母版文本样式</a:t>
            </a:r>
          </a:p>
          <a:p>
            <a:pPr lvl="1"/>
            <a:r>
              <a:rPr lang="zh-CN" altLang="en-US">
                <a:sym typeface="Arial" panose="020B0604020202020204" pitchFamily="34" charset="0"/>
              </a:rPr>
              <a:t>第二级</a:t>
            </a:r>
          </a:p>
          <a:p>
            <a:pPr lvl="2"/>
            <a:r>
              <a:rPr lang="zh-CN" altLang="en-US">
                <a:sym typeface="Arial" panose="020B0604020202020204" pitchFamily="34" charset="0"/>
              </a:rPr>
              <a:t>第三级</a:t>
            </a:r>
          </a:p>
          <a:p>
            <a:pPr lvl="3"/>
            <a:r>
              <a:rPr lang="zh-CN" altLang="en-US">
                <a:sym typeface="Arial" panose="020B0604020202020204" pitchFamily="34" charset="0"/>
              </a:rPr>
              <a:t>第四级</a:t>
            </a:r>
          </a:p>
          <a:p>
            <a:pPr lvl="4"/>
            <a:r>
              <a:rPr lang="zh-CN" altLang="en-US">
                <a:sym typeface="Arial" panose="020B0604020202020204" pitchFamily="34" charset="0"/>
              </a:rPr>
              <a:t>第五级</a:t>
            </a:r>
          </a:p>
        </p:txBody>
      </p:sp>
      <p:sp>
        <p:nvSpPr>
          <p:cNvPr id="2053" name="Line 7"/>
          <p:cNvSpPr>
            <a:spLocks noChangeShapeType="1"/>
          </p:cNvSpPr>
          <p:nvPr/>
        </p:nvSpPr>
        <p:spPr bwMode="auto">
          <a:xfrm flipV="1">
            <a:off x="0" y="1052513"/>
            <a:ext cx="9109075" cy="1587"/>
          </a:xfrm>
          <a:prstGeom prst="line">
            <a:avLst/>
          </a:prstGeom>
          <a:noFill/>
          <a:ln w="41275">
            <a:solidFill>
              <a:srgbClr val="A50021"/>
            </a:solidFill>
            <a:round/>
            <a:headEn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373087295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rtl="0" eaLnBrk="0" fontAlgn="base" hangingPunct="0">
        <a:spcBef>
          <a:spcPct val="0"/>
        </a:spcBef>
        <a:spcAft>
          <a:spcPct val="0"/>
        </a:spcAft>
        <a:defRPr sz="3200" b="1" kern="1200">
          <a:solidFill>
            <a:schemeClr val="tx2"/>
          </a:solidFill>
          <a:latin typeface="+mj-lt"/>
          <a:ea typeface="+mj-ea"/>
          <a:cs typeface="+mj-cs"/>
          <a:sym typeface="Arial" panose="020B0604020202020204" pitchFamily="34" charset="0"/>
        </a:defRPr>
      </a:lvl1pPr>
      <a:lvl2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2pPr>
      <a:lvl3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3pPr>
      <a:lvl4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4pPr>
      <a:lvl5pPr algn="l" rtl="0" eaLnBrk="0" fontAlgn="base" hangingPunct="0">
        <a:spcBef>
          <a:spcPct val="0"/>
        </a:spcBef>
        <a:spcAft>
          <a:spcPct val="0"/>
        </a:spcAft>
        <a:defRPr sz="3200" b="1">
          <a:solidFill>
            <a:schemeClr val="tx2"/>
          </a:solidFill>
          <a:latin typeface="Arial" pitchFamily="34" charset="0"/>
          <a:ea typeface="宋体" pitchFamily="2" charset="-122"/>
          <a:sym typeface="Arial" panose="020B0604020202020204" pitchFamily="34" charset="0"/>
        </a:defRPr>
      </a:lvl5pPr>
      <a:lvl6pPr marL="4572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6pPr>
      <a:lvl7pPr marL="9144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7pPr>
      <a:lvl8pPr marL="13716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8pPr>
      <a:lvl9pPr marL="1828800" algn="l" rtl="0" eaLnBrk="0" fontAlgn="base" hangingPunct="0">
        <a:spcBef>
          <a:spcPct val="0"/>
        </a:spcBef>
        <a:spcAft>
          <a:spcPct val="0"/>
        </a:spcAft>
        <a:defRPr sz="3200" b="1">
          <a:solidFill>
            <a:schemeClr val="tx2"/>
          </a:solidFill>
          <a:latin typeface="Arial" pitchFamily="34" charset="0"/>
          <a:ea typeface="宋体" pitchFamily="2" charset="-122"/>
          <a:sym typeface="Arial" pitchFamily="34"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sym typeface="Arial" panose="020B0604020202020204" pitchFamily="34" charset="0"/>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sym typeface="Arial" panose="020B0604020202020204" pitchFamily="34" charset="0"/>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sym typeface="Arial" panose="020B0604020202020204" pitchFamily="34" charset="0"/>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sym typeface="Arial" panose="020B0604020202020204" pitchFamily="34" charset="0"/>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sym typeface="Arial" panose="020B0604020202020204" pitchFamily="34" charset="0"/>
        </a:defRPr>
      </a:lvl5pPr>
      <a:lvl6pPr marL="2514600" lvl="5"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6pPr>
      <a:lvl7pPr marL="2971800" lvl="6"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7pPr>
      <a:lvl8pPr marL="3429000" lvl="7"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8pPr>
      <a:lvl9pPr marL="3886200" lvl="8" indent="-228600" algn="l" defTabSz="914400" eaLnBrk="0" fontAlgn="base" latinLnBrk="0" hangingPunct="0">
        <a:spcBef>
          <a:spcPct val="20000"/>
        </a:spcBef>
        <a:spcAft>
          <a:spcPct val="0"/>
        </a:spcAft>
        <a:buChar char="»"/>
        <a:defRPr sz="2000" b="0" i="0" kern="1200" baseline="0">
          <a:solidFill>
            <a:schemeClr val="tx1"/>
          </a:solidFill>
          <a:latin typeface="+mn-lt"/>
          <a:ea typeface="+mn-ea"/>
          <a:cs typeface="+mn-cs"/>
          <a:sym typeface="Arial" pitchFamily="34" charset="0"/>
        </a:defRPr>
      </a:lvl9pPr>
    </p:bodyStyle>
    <p:otherStyle>
      <a:lvl1pPr marL="0" lvl="0"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4.xml"/><Relationship Id="rId1" Type="http://schemas.openxmlformats.org/officeDocument/2006/relationships/vmlDrawing" Target="../drawings/vmlDrawing1.vml"/><Relationship Id="rId5" Type="http://schemas.openxmlformats.org/officeDocument/2006/relationships/image" Target="../media/image17.emf"/><Relationship Id="rId4" Type="http://schemas.openxmlformats.org/officeDocument/2006/relationships/oleObject" Target="../embeddings/oleObject1.bin"/></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em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8.emf"/><Relationship Id="rId7"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16.png"/><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15.gif"/><Relationship Id="rId5" Type="http://schemas.openxmlformats.org/officeDocument/2006/relationships/image" Target="../media/image14.gi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8" y="0"/>
            <a:ext cx="91455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1588" y="0"/>
            <a:ext cx="9145588" cy="6858000"/>
          </a:xfrm>
          <a:prstGeom prst="rect">
            <a:avLst/>
          </a:prstGeom>
          <a:solidFill>
            <a:schemeClr val="bg1">
              <a:alpha val="55000"/>
            </a:schemeClr>
          </a:solidFill>
          <a:ln>
            <a:noFill/>
          </a:ln>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文本占位符 4097"/>
          <p:cNvSpPr>
            <a:spLocks noGrp="1" noChangeArrowheads="1"/>
          </p:cNvSpPr>
          <p:nvPr>
            <p:ph idx="1"/>
          </p:nvPr>
        </p:nvSpPr>
        <p:spPr>
          <a:xfrm>
            <a:off x="3067050" y="6212501"/>
            <a:ext cx="2705100" cy="549275"/>
          </a:xfrm>
          <a:ln>
            <a:noFill/>
          </a:ln>
          <a:extLst>
            <a:ext uri="{91240B29-F687-4F45-9708-019B960494DF}">
              <a14:hiddenLine xmlns:a14="http://schemas.microsoft.com/office/drawing/2010/main" w="9525">
                <a:solidFill>
                  <a:srgbClr val="800000"/>
                </a:solidFill>
                <a:miter lim="800000"/>
                <a:headEnd/>
                <a:tailEnd/>
              </a14:hiddenLine>
            </a:ext>
          </a:extLst>
        </p:spPr>
        <p:txBody>
          <a:bodyPr/>
          <a:lstStyle/>
          <a:p>
            <a:pPr algn="ctr">
              <a:lnSpc>
                <a:spcPct val="150000"/>
              </a:lnSpc>
              <a:spcBef>
                <a:spcPct val="0"/>
              </a:spcBef>
              <a:buFontTx/>
              <a:buNone/>
            </a:pPr>
            <a:r>
              <a:rPr lang="en-US" altLang="zh-CN" sz="1800" dirty="0">
                <a:latin typeface="黑体" panose="02010609060101010101" pitchFamily="49" charset="-122"/>
                <a:ea typeface="黑体" panose="02010609060101010101" pitchFamily="49" charset="-122"/>
              </a:rPr>
              <a:t>2017</a:t>
            </a:r>
            <a:r>
              <a:rPr lang="zh-CN" altLang="en-US" sz="1800" dirty="0">
                <a:latin typeface="黑体" panose="02010609060101010101" pitchFamily="49" charset="-122"/>
                <a:ea typeface="黑体" panose="02010609060101010101" pitchFamily="49" charset="-122"/>
              </a:rPr>
              <a:t>年</a:t>
            </a:r>
            <a:r>
              <a:rPr lang="en-US" altLang="zh-CN" sz="1800" dirty="0">
                <a:latin typeface="黑体" panose="02010609060101010101" pitchFamily="49" charset="-122"/>
                <a:ea typeface="黑体" panose="02010609060101010101" pitchFamily="49" charset="-122"/>
              </a:rPr>
              <a:t>10</a:t>
            </a:r>
            <a:r>
              <a:rPr lang="zh-CN" altLang="en-US" sz="1800" dirty="0">
                <a:latin typeface="黑体" panose="02010609060101010101" pitchFamily="49" charset="-122"/>
                <a:ea typeface="黑体" panose="02010609060101010101" pitchFamily="49" charset="-122"/>
              </a:rPr>
              <a:t>月</a:t>
            </a:r>
            <a:endParaRPr lang="zh-CN" altLang="en-US" sz="1800" dirty="0">
              <a:solidFill>
                <a:srgbClr val="000000"/>
              </a:solidFill>
              <a:latin typeface="黑体" panose="02010609060101010101" pitchFamily="49" charset="-122"/>
              <a:ea typeface="黑体" panose="02010609060101010101" pitchFamily="49" charset="-122"/>
              <a:sym typeface="黑体" panose="02010609060101010101" pitchFamily="49" charset="-122"/>
            </a:endParaRPr>
          </a:p>
        </p:txBody>
      </p:sp>
      <p:sp>
        <p:nvSpPr>
          <p:cNvPr id="12" name="矩形 1"/>
          <p:cNvSpPr>
            <a:spLocks noChangeArrowheads="1"/>
          </p:cNvSpPr>
          <p:nvPr/>
        </p:nvSpPr>
        <p:spPr bwMode="auto">
          <a:xfrm>
            <a:off x="1300223" y="1683728"/>
            <a:ext cx="6238754"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gn="ctr" eaLnBrk="1" hangingPunct="1">
              <a:lnSpc>
                <a:spcPct val="150000"/>
              </a:lnSpc>
              <a:spcBef>
                <a:spcPct val="0"/>
              </a:spcBef>
              <a:buFontTx/>
              <a:buNone/>
            </a:pPr>
            <a:r>
              <a:rPr lang="zh-CN" altLang="en-US" sz="4000" b="1" dirty="0">
                <a:solidFill>
                  <a:srgbClr val="000000"/>
                </a:solidFill>
                <a:latin typeface="微软雅黑" panose="020B0503020204020204" pitchFamily="34" charset="-122"/>
                <a:ea typeface="微软雅黑" panose="020B0503020204020204" pitchFamily="34" charset="-122"/>
                <a:sym typeface="黑体" panose="02010609060101010101" pitchFamily="49" charset="-122"/>
              </a:rPr>
              <a:t>高通量材料实验的大数据采集与加工技术</a:t>
            </a:r>
          </a:p>
        </p:txBody>
      </p:sp>
      <p:cxnSp>
        <p:nvCxnSpPr>
          <p:cNvPr id="13" name="直接连接符 12"/>
          <p:cNvCxnSpPr/>
          <p:nvPr/>
        </p:nvCxnSpPr>
        <p:spPr>
          <a:xfrm>
            <a:off x="298452" y="695325"/>
            <a:ext cx="833437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矩形 5"/>
          <p:cNvSpPr>
            <a:spLocks noChangeArrowheads="1"/>
          </p:cNvSpPr>
          <p:nvPr/>
        </p:nvSpPr>
        <p:spPr bwMode="auto">
          <a:xfrm>
            <a:off x="2352222" y="3624948"/>
            <a:ext cx="4491944"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nSpc>
                <a:spcPct val="150000"/>
              </a:lnSpc>
              <a:spcBef>
                <a:spcPct val="0"/>
              </a:spcBef>
              <a:buFontTx/>
              <a:buNone/>
            </a:pPr>
            <a:r>
              <a:rPr lang="zh-CN" altLang="en-US" sz="2000" b="1" dirty="0">
                <a:latin typeface="黑体" panose="02010609060101010101" pitchFamily="49" charset="-122"/>
                <a:ea typeface="黑体" panose="02010609060101010101" pitchFamily="49" charset="-122"/>
              </a:rPr>
              <a:t>负责单位：北京科技大学</a:t>
            </a:r>
            <a:endParaRPr lang="en-US" altLang="zh-CN" sz="2000" b="1" dirty="0">
              <a:latin typeface="黑体" panose="02010609060101010101" pitchFamily="49" charset="-122"/>
              <a:ea typeface="黑体" panose="02010609060101010101" pitchFamily="49" charset="-122"/>
            </a:endParaRPr>
          </a:p>
          <a:p>
            <a:pPr>
              <a:lnSpc>
                <a:spcPct val="150000"/>
              </a:lnSpc>
              <a:spcBef>
                <a:spcPct val="0"/>
              </a:spcBef>
              <a:buFontTx/>
              <a:buNone/>
            </a:pPr>
            <a:r>
              <a:rPr lang="zh-CN" altLang="en-US" sz="2000" b="1" dirty="0">
                <a:latin typeface="黑体" panose="02010609060101010101" pitchFamily="49" charset="-122"/>
                <a:ea typeface="黑体" panose="02010609060101010101" pitchFamily="49" charset="-122"/>
              </a:rPr>
              <a:t>参加单位：上海交通大学</a:t>
            </a:r>
            <a:endParaRPr lang="en-US" altLang="zh-CN" sz="2000" b="1" dirty="0">
              <a:latin typeface="黑体" panose="02010609060101010101" pitchFamily="49" charset="-122"/>
              <a:ea typeface="黑体" panose="02010609060101010101" pitchFamily="49" charset="-122"/>
            </a:endParaRPr>
          </a:p>
          <a:p>
            <a:pPr>
              <a:lnSpc>
                <a:spcPct val="150000"/>
              </a:lnSpc>
              <a:spcBef>
                <a:spcPct val="0"/>
              </a:spcBef>
              <a:buFontTx/>
              <a:buNone/>
            </a:pPr>
            <a:r>
              <a:rPr lang="en-US" altLang="zh-CN" sz="2000" b="1"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上海大学</a:t>
            </a:r>
            <a:endParaRPr lang="en-US" altLang="zh-CN" sz="2000" b="1" dirty="0">
              <a:latin typeface="黑体" panose="02010609060101010101" pitchFamily="49" charset="-122"/>
              <a:ea typeface="黑体" panose="02010609060101010101" pitchFamily="49" charset="-122"/>
            </a:endParaRPr>
          </a:p>
          <a:p>
            <a:pPr>
              <a:lnSpc>
                <a:spcPct val="150000"/>
              </a:lnSpc>
              <a:spcBef>
                <a:spcPct val="0"/>
              </a:spcBef>
              <a:buFontTx/>
              <a:buNone/>
            </a:pPr>
            <a:r>
              <a:rPr lang="en-US" altLang="zh-CN" sz="2000" b="1"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北京理工大学</a:t>
            </a:r>
            <a:endParaRPr lang="en-US" altLang="zh-CN" sz="2000" b="1" dirty="0">
              <a:latin typeface="黑体" panose="02010609060101010101" pitchFamily="49" charset="-122"/>
              <a:ea typeface="黑体" panose="02010609060101010101" pitchFamily="49" charset="-122"/>
            </a:endParaRPr>
          </a:p>
        </p:txBody>
      </p:sp>
      <p:sp>
        <p:nvSpPr>
          <p:cNvPr id="15" name="文本框 4098"/>
          <p:cNvSpPr txBox="1">
            <a:spLocks noChangeArrowheads="1"/>
          </p:cNvSpPr>
          <p:nvPr/>
        </p:nvSpPr>
        <p:spPr bwMode="auto">
          <a:xfrm>
            <a:off x="151606" y="173363"/>
            <a:ext cx="883920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nSpc>
                <a:spcPct val="150000"/>
              </a:lnSpc>
              <a:spcBef>
                <a:spcPct val="0"/>
              </a:spcBef>
              <a:buFontTx/>
              <a:buNone/>
            </a:pPr>
            <a:r>
              <a:rPr lang="zh-CN" altLang="en-US" sz="2200" dirty="0">
                <a:solidFill>
                  <a:srgbClr val="000000"/>
                </a:solidFill>
                <a:latin typeface="黑体" panose="02010609060101010101" pitchFamily="49" charset="-122"/>
                <a:ea typeface="黑体" panose="02010609060101010101" pitchFamily="49" charset="-122"/>
                <a:sym typeface="黑体" panose="02010609060101010101" pitchFamily="49" charset="-122"/>
              </a:rPr>
              <a:t> </a:t>
            </a:r>
            <a:r>
              <a:rPr lang="zh-CN" altLang="en-US" sz="2000" dirty="0">
                <a:solidFill>
                  <a:srgbClr val="000000"/>
                </a:solidFill>
                <a:latin typeface="黑体" panose="02010609060101010101" pitchFamily="49" charset="-122"/>
                <a:ea typeface="黑体" panose="02010609060101010101" pitchFamily="49" charset="-122"/>
              </a:rPr>
              <a:t>“材料基因工程关键技术与支撑平台”国家重点研发计划项目年度进展</a:t>
            </a:r>
            <a:endParaRPr lang="zh-CN" altLang="en-US" sz="22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379054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10</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衍射数据高效批量分析</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6" name="矩形 5">
            <a:extLst>
              <a:ext uri="{FF2B5EF4-FFF2-40B4-BE49-F238E27FC236}">
                <a16:creationId xmlns:a16="http://schemas.microsoft.com/office/drawing/2014/main" xmlns="" id="{1C066DC0-BC04-4340-8247-483BC7375016}"/>
              </a:ext>
            </a:extLst>
          </p:cNvPr>
          <p:cNvSpPr/>
          <p:nvPr/>
        </p:nvSpPr>
        <p:spPr>
          <a:xfrm>
            <a:off x="413238" y="1646742"/>
            <a:ext cx="3672800"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1</a:t>
            </a: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X</a:t>
            </a:r>
            <a:r>
              <a:rPr lang="zh-CN" altLang="en-US" b="1" dirty="0">
                <a:solidFill>
                  <a:srgbClr val="C00000"/>
                </a:solidFill>
                <a:latin typeface="黑体" panose="02010609060101010101" pitchFamily="49" charset="-122"/>
                <a:ea typeface="黑体" panose="02010609060101010101" pitchFamily="49" charset="-122"/>
              </a:rPr>
              <a:t>射线衍射数据高效批量分析</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29" name="矩形 28">
            <a:extLst>
              <a:ext uri="{FF2B5EF4-FFF2-40B4-BE49-F238E27FC236}">
                <a16:creationId xmlns:a16="http://schemas.microsoft.com/office/drawing/2014/main" xmlns="" id="{1C066DC0-BC04-4340-8247-483BC7375016}"/>
              </a:ext>
            </a:extLst>
          </p:cNvPr>
          <p:cNvSpPr/>
          <p:nvPr/>
        </p:nvSpPr>
        <p:spPr>
          <a:xfrm>
            <a:off x="2058806" y="3473706"/>
            <a:ext cx="5093061" cy="553998"/>
          </a:xfrm>
          <a:prstGeom prst="rect">
            <a:avLst/>
          </a:prstGeom>
        </p:spPr>
        <p:txBody>
          <a:bodyPr wrap="none">
            <a:spAutoFit/>
          </a:bodyPr>
          <a:lstStyle/>
          <a:p>
            <a:pPr>
              <a:lnSpc>
                <a:spcPct val="150000"/>
              </a:lnSpc>
            </a:pPr>
            <a:r>
              <a:rPr lang="zh-CN" altLang="en-US" sz="2000" b="1" dirty="0">
                <a:solidFill>
                  <a:srgbClr val="000000"/>
                </a:solidFill>
                <a:latin typeface="黑体" panose="02010609060101010101" pitchFamily="49" charset="-122"/>
                <a:ea typeface="黑体" panose="02010609060101010101" pitchFamily="49" charset="-122"/>
              </a:rPr>
              <a:t>请李静波老师用</a:t>
            </a:r>
            <a:r>
              <a:rPr lang="en-US" altLang="zh-CN" sz="2000" b="1" dirty="0">
                <a:solidFill>
                  <a:srgbClr val="000000"/>
                </a:solidFill>
                <a:latin typeface="黑体" panose="02010609060101010101" pitchFamily="49" charset="-122"/>
                <a:ea typeface="黑体" panose="02010609060101010101" pitchFamily="49" charset="-122"/>
              </a:rPr>
              <a:t>1-2</a:t>
            </a:r>
            <a:r>
              <a:rPr lang="zh-CN" altLang="en-US" sz="2000" b="1" dirty="0">
                <a:solidFill>
                  <a:srgbClr val="000000"/>
                </a:solidFill>
                <a:latin typeface="黑体" panose="02010609060101010101" pitchFamily="49" charset="-122"/>
                <a:ea typeface="黑体" panose="02010609060101010101" pitchFamily="49" charset="-122"/>
              </a:rPr>
              <a:t>页</a:t>
            </a:r>
            <a:r>
              <a:rPr lang="en-US" altLang="zh-CN" sz="2000" b="1" dirty="0">
                <a:solidFill>
                  <a:srgbClr val="000000"/>
                </a:solidFill>
                <a:latin typeface="黑体" panose="02010609060101010101" pitchFamily="49" charset="-122"/>
                <a:ea typeface="黑体" panose="02010609060101010101" pitchFamily="49" charset="-122"/>
              </a:rPr>
              <a:t>PPT</a:t>
            </a:r>
            <a:r>
              <a:rPr lang="zh-CN" altLang="en-US" sz="2000" b="1" dirty="0">
                <a:solidFill>
                  <a:srgbClr val="000000"/>
                </a:solidFill>
                <a:latin typeface="黑体" panose="02010609060101010101" pitchFamily="49" charset="-122"/>
                <a:ea typeface="黑体" panose="02010609060101010101" pitchFamily="49" charset="-122"/>
              </a:rPr>
              <a:t>叙述此项研究成果</a:t>
            </a:r>
            <a:endParaRPr lang="en-US" altLang="zh-CN" sz="2000" b="1" dirty="0">
              <a:solidFill>
                <a:srgbClr val="000000"/>
              </a:solidFill>
              <a:latin typeface="黑体" panose="02010609060101010101" pitchFamily="49" charset="-122"/>
              <a:ea typeface="黑体" panose="02010609060101010101" pitchFamily="49" charset="-122"/>
            </a:endParaRPr>
          </a:p>
        </p:txBody>
      </p:sp>
      <p:sp>
        <p:nvSpPr>
          <p:cNvPr id="8"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60433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11</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衍射数据高效批量分析</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6" name="矩形 5">
            <a:extLst>
              <a:ext uri="{FF2B5EF4-FFF2-40B4-BE49-F238E27FC236}">
                <a16:creationId xmlns:a16="http://schemas.microsoft.com/office/drawing/2014/main" xmlns="" id="{1C066DC0-BC04-4340-8247-483BC7375016}"/>
              </a:ext>
            </a:extLst>
          </p:cNvPr>
          <p:cNvSpPr/>
          <p:nvPr/>
        </p:nvSpPr>
        <p:spPr>
          <a:xfrm>
            <a:off x="413238" y="1646742"/>
            <a:ext cx="4020652"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2</a:t>
            </a:r>
            <a:r>
              <a:rPr lang="zh-CN" altLang="en-US" b="1" dirty="0">
                <a:solidFill>
                  <a:srgbClr val="C00000"/>
                </a:solidFill>
                <a:latin typeface="黑体" panose="02010609060101010101" pitchFamily="49" charset="-122"/>
                <a:ea typeface="黑体" panose="02010609060101010101" pitchFamily="49" charset="-122"/>
              </a:rPr>
              <a:t>）高通量同步辐射衍射数据处理：</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29" name="矩形 28">
            <a:extLst>
              <a:ext uri="{FF2B5EF4-FFF2-40B4-BE49-F238E27FC236}">
                <a16:creationId xmlns:a16="http://schemas.microsoft.com/office/drawing/2014/main" xmlns="" id="{1C066DC0-BC04-4340-8247-483BC7375016}"/>
              </a:ext>
            </a:extLst>
          </p:cNvPr>
          <p:cNvSpPr/>
          <p:nvPr/>
        </p:nvSpPr>
        <p:spPr>
          <a:xfrm>
            <a:off x="2058806" y="3473706"/>
            <a:ext cx="4834978" cy="553998"/>
          </a:xfrm>
          <a:prstGeom prst="rect">
            <a:avLst/>
          </a:prstGeom>
        </p:spPr>
        <p:txBody>
          <a:bodyPr wrap="none">
            <a:spAutoFit/>
          </a:bodyPr>
          <a:lstStyle/>
          <a:p>
            <a:pPr>
              <a:lnSpc>
                <a:spcPct val="150000"/>
              </a:lnSpc>
            </a:pPr>
            <a:r>
              <a:rPr lang="zh-CN" altLang="en-US" sz="2000" b="1" dirty="0">
                <a:solidFill>
                  <a:srgbClr val="000000"/>
                </a:solidFill>
                <a:latin typeface="黑体" panose="02010609060101010101" pitchFamily="49" charset="-122"/>
                <a:ea typeface="黑体" panose="02010609060101010101" pitchFamily="49" charset="-122"/>
              </a:rPr>
              <a:t>请叶兵老师用</a:t>
            </a:r>
            <a:r>
              <a:rPr lang="en-US" altLang="zh-CN" sz="2000" b="1" dirty="0">
                <a:solidFill>
                  <a:srgbClr val="000000"/>
                </a:solidFill>
                <a:latin typeface="黑体" panose="02010609060101010101" pitchFamily="49" charset="-122"/>
                <a:ea typeface="黑体" panose="02010609060101010101" pitchFamily="49" charset="-122"/>
              </a:rPr>
              <a:t>1-2</a:t>
            </a:r>
            <a:r>
              <a:rPr lang="zh-CN" altLang="en-US" sz="2000" b="1" dirty="0">
                <a:solidFill>
                  <a:srgbClr val="000000"/>
                </a:solidFill>
                <a:latin typeface="黑体" panose="02010609060101010101" pitchFamily="49" charset="-122"/>
                <a:ea typeface="黑体" panose="02010609060101010101" pitchFamily="49" charset="-122"/>
              </a:rPr>
              <a:t>页</a:t>
            </a:r>
            <a:r>
              <a:rPr lang="en-US" altLang="zh-CN" sz="2000" b="1" dirty="0">
                <a:solidFill>
                  <a:srgbClr val="000000"/>
                </a:solidFill>
                <a:latin typeface="黑体" panose="02010609060101010101" pitchFamily="49" charset="-122"/>
                <a:ea typeface="黑体" panose="02010609060101010101" pitchFamily="49" charset="-122"/>
              </a:rPr>
              <a:t>PPT</a:t>
            </a:r>
            <a:r>
              <a:rPr lang="zh-CN" altLang="en-US" sz="2000" b="1" dirty="0">
                <a:solidFill>
                  <a:srgbClr val="000000"/>
                </a:solidFill>
                <a:latin typeface="黑体" panose="02010609060101010101" pitchFamily="49" charset="-122"/>
                <a:ea typeface="黑体" panose="02010609060101010101" pitchFamily="49" charset="-122"/>
              </a:rPr>
              <a:t>叙述此项研究成果</a:t>
            </a:r>
            <a:endParaRPr lang="en-US" altLang="zh-CN" sz="2000" b="1" dirty="0">
              <a:solidFill>
                <a:srgbClr val="000000"/>
              </a:solidFill>
              <a:latin typeface="黑体" panose="02010609060101010101" pitchFamily="49" charset="-122"/>
              <a:ea typeface="黑体" panose="02010609060101010101" pitchFamily="49" charset="-122"/>
            </a:endParaRPr>
          </a:p>
        </p:txBody>
      </p:sp>
      <p:sp>
        <p:nvSpPr>
          <p:cNvPr id="8"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4012830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12</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材料科学环境腐蚀数据共享与服务体系</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29" name="矩形 28">
            <a:extLst>
              <a:ext uri="{FF2B5EF4-FFF2-40B4-BE49-F238E27FC236}">
                <a16:creationId xmlns:a16="http://schemas.microsoft.com/office/drawing/2014/main" xmlns="" id="{1C066DC0-BC04-4340-8247-483BC7375016}"/>
              </a:ext>
            </a:extLst>
          </p:cNvPr>
          <p:cNvSpPr/>
          <p:nvPr/>
        </p:nvSpPr>
        <p:spPr>
          <a:xfrm>
            <a:off x="2058806" y="3473706"/>
            <a:ext cx="5093061" cy="553998"/>
          </a:xfrm>
          <a:prstGeom prst="rect">
            <a:avLst/>
          </a:prstGeom>
        </p:spPr>
        <p:txBody>
          <a:bodyPr wrap="none">
            <a:spAutoFit/>
          </a:bodyPr>
          <a:lstStyle/>
          <a:p>
            <a:pPr>
              <a:lnSpc>
                <a:spcPct val="150000"/>
              </a:lnSpc>
            </a:pPr>
            <a:r>
              <a:rPr lang="zh-CN" altLang="en-US" sz="2000" b="1" dirty="0">
                <a:solidFill>
                  <a:srgbClr val="000000"/>
                </a:solidFill>
                <a:latin typeface="黑体" panose="02010609060101010101" pitchFamily="49" charset="-122"/>
                <a:ea typeface="黑体" panose="02010609060101010101" pitchFamily="49" charset="-122"/>
              </a:rPr>
              <a:t>请裴梓博博士用</a:t>
            </a:r>
            <a:r>
              <a:rPr lang="en-US" altLang="zh-CN" sz="2000" b="1" dirty="0">
                <a:solidFill>
                  <a:srgbClr val="000000"/>
                </a:solidFill>
                <a:latin typeface="黑体" panose="02010609060101010101" pitchFamily="49" charset="-122"/>
                <a:ea typeface="黑体" panose="02010609060101010101" pitchFamily="49" charset="-122"/>
              </a:rPr>
              <a:t>1-2</a:t>
            </a:r>
            <a:r>
              <a:rPr lang="zh-CN" altLang="en-US" sz="2000" b="1" dirty="0">
                <a:solidFill>
                  <a:srgbClr val="000000"/>
                </a:solidFill>
                <a:latin typeface="黑体" panose="02010609060101010101" pitchFamily="49" charset="-122"/>
                <a:ea typeface="黑体" panose="02010609060101010101" pitchFamily="49" charset="-122"/>
              </a:rPr>
              <a:t>页</a:t>
            </a:r>
            <a:r>
              <a:rPr lang="en-US" altLang="zh-CN" sz="2000" b="1" dirty="0">
                <a:solidFill>
                  <a:srgbClr val="000000"/>
                </a:solidFill>
                <a:latin typeface="黑体" panose="02010609060101010101" pitchFamily="49" charset="-122"/>
                <a:ea typeface="黑体" panose="02010609060101010101" pitchFamily="49" charset="-122"/>
              </a:rPr>
              <a:t>PPT</a:t>
            </a:r>
            <a:r>
              <a:rPr lang="zh-CN" altLang="en-US" sz="2000" b="1" dirty="0">
                <a:solidFill>
                  <a:srgbClr val="000000"/>
                </a:solidFill>
                <a:latin typeface="黑体" panose="02010609060101010101" pitchFamily="49" charset="-122"/>
                <a:ea typeface="黑体" panose="02010609060101010101" pitchFamily="49" charset="-122"/>
              </a:rPr>
              <a:t>叙述此项研究成果</a:t>
            </a:r>
            <a:endParaRPr lang="en-US" altLang="zh-CN" sz="2000" b="1" dirty="0">
              <a:solidFill>
                <a:srgbClr val="000000"/>
              </a:solidFill>
              <a:latin typeface="黑体" panose="02010609060101010101" pitchFamily="49" charset="-122"/>
              <a:ea typeface="黑体" panose="02010609060101010101" pitchFamily="49" charset="-122"/>
            </a:endParaRPr>
          </a:p>
        </p:txBody>
      </p:sp>
      <p:sp>
        <p:nvSpPr>
          <p:cNvPr id="6"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79644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xmlns="" id="{DC1D8B7C-180B-4C52-9476-10EA8C8E89AB}"/>
              </a:ext>
            </a:extLst>
          </p:cNvPr>
          <p:cNvSpPr/>
          <p:nvPr/>
        </p:nvSpPr>
        <p:spPr>
          <a:xfrm>
            <a:off x="2088681" y="2353009"/>
            <a:ext cx="4947385" cy="1103011"/>
          </a:xfrm>
          <a:prstGeom prst="rect">
            <a:avLst/>
          </a:prstGeom>
          <a:solidFill>
            <a:schemeClr val="bg1">
              <a:lumMod val="85000"/>
              <a:alpha val="2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13</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高通量实验数据标准化采集和异构数据融合</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8" name="矩形 7">
            <a:extLst>
              <a:ext uri="{FF2B5EF4-FFF2-40B4-BE49-F238E27FC236}">
                <a16:creationId xmlns:a16="http://schemas.microsoft.com/office/drawing/2014/main" xmlns="" id="{1C066DC0-BC04-4340-8247-483BC7375016}"/>
              </a:ext>
            </a:extLst>
          </p:cNvPr>
          <p:cNvSpPr/>
          <p:nvPr/>
        </p:nvSpPr>
        <p:spPr>
          <a:xfrm>
            <a:off x="413238" y="1646742"/>
            <a:ext cx="3323346"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1</a:t>
            </a:r>
            <a:r>
              <a:rPr lang="zh-CN" altLang="en-US" b="1" dirty="0">
                <a:solidFill>
                  <a:srgbClr val="C00000"/>
                </a:solidFill>
                <a:latin typeface="黑体" panose="02010609060101010101" pitchFamily="49" charset="-122"/>
                <a:ea typeface="黑体" panose="02010609060101010101" pitchFamily="49" charset="-122"/>
              </a:rPr>
              <a:t>）材料学科论文知识提取：</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9" name="Rectangle 2"/>
          <p:cNvSpPr>
            <a:spLocks noChangeArrowheads="1"/>
          </p:cNvSpPr>
          <p:nvPr/>
        </p:nvSpPr>
        <p:spPr bwMode="auto">
          <a:xfrm>
            <a:off x="229430" y="251619"/>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
        <p:nvSpPr>
          <p:cNvPr id="7" name="TextBox 4">
            <a:extLst>
              <a:ext uri="{FF2B5EF4-FFF2-40B4-BE49-F238E27FC236}">
                <a16:creationId xmlns:a16="http://schemas.microsoft.com/office/drawing/2014/main" xmlns="" id="{23470784-7B07-4A81-8DD7-4A1765027CF5}"/>
              </a:ext>
            </a:extLst>
          </p:cNvPr>
          <p:cNvSpPr txBox="1"/>
          <p:nvPr/>
        </p:nvSpPr>
        <p:spPr>
          <a:xfrm>
            <a:off x="712963" y="2719849"/>
            <a:ext cx="1128584" cy="369332"/>
          </a:xfrm>
          <a:prstGeom prst="rect">
            <a:avLst/>
          </a:prstGeom>
          <a:noFill/>
          <a:ln w="25400">
            <a:solidFill>
              <a:schemeClr val="tx1"/>
            </a:solidFill>
            <a:prstDash val="sysDash"/>
          </a:ln>
        </p:spPr>
        <p:txBody>
          <a:bodyPr wrap="square" rtlCol="0">
            <a:spAutoFit/>
          </a:bodyPr>
          <a:lstStyle/>
          <a:p>
            <a:r>
              <a:rPr lang="zh-CN" altLang="en-US" b="1" dirty="0">
                <a:solidFill>
                  <a:srgbClr val="0000CC"/>
                </a:solidFill>
              </a:rPr>
              <a:t>文献获取</a:t>
            </a:r>
            <a:endParaRPr lang="en-US" b="1" dirty="0">
              <a:solidFill>
                <a:srgbClr val="0000CC"/>
              </a:solidFill>
            </a:endParaRPr>
          </a:p>
        </p:txBody>
      </p:sp>
      <p:sp>
        <p:nvSpPr>
          <p:cNvPr id="10" name="TextBox 6">
            <a:extLst>
              <a:ext uri="{FF2B5EF4-FFF2-40B4-BE49-F238E27FC236}">
                <a16:creationId xmlns:a16="http://schemas.microsoft.com/office/drawing/2014/main" xmlns="" id="{B4FD24E2-3A88-447C-8033-A7A42AE5905F}"/>
              </a:ext>
            </a:extLst>
          </p:cNvPr>
          <p:cNvSpPr txBox="1"/>
          <p:nvPr/>
        </p:nvSpPr>
        <p:spPr>
          <a:xfrm>
            <a:off x="2348174" y="2722596"/>
            <a:ext cx="1128584" cy="369332"/>
          </a:xfrm>
          <a:prstGeom prst="rect">
            <a:avLst/>
          </a:prstGeom>
          <a:noFill/>
          <a:ln w="25400">
            <a:solidFill>
              <a:schemeClr val="tx1"/>
            </a:solidFill>
            <a:prstDash val="sysDash"/>
          </a:ln>
        </p:spPr>
        <p:txBody>
          <a:bodyPr wrap="square" rtlCol="0">
            <a:spAutoFit/>
          </a:bodyPr>
          <a:lstStyle/>
          <a:p>
            <a:r>
              <a:rPr lang="zh-CN" altLang="en-US" b="1" dirty="0">
                <a:solidFill>
                  <a:srgbClr val="0000CC"/>
                </a:solidFill>
              </a:rPr>
              <a:t>文献分解</a:t>
            </a:r>
            <a:endParaRPr lang="en-US" b="1" dirty="0">
              <a:solidFill>
                <a:srgbClr val="0000CC"/>
              </a:solidFill>
            </a:endParaRPr>
          </a:p>
        </p:txBody>
      </p:sp>
      <p:sp>
        <p:nvSpPr>
          <p:cNvPr id="11" name="TextBox 7">
            <a:extLst>
              <a:ext uri="{FF2B5EF4-FFF2-40B4-BE49-F238E27FC236}">
                <a16:creationId xmlns:a16="http://schemas.microsoft.com/office/drawing/2014/main" xmlns="" id="{63D1498C-82B6-49A6-BDCC-BF24D2793FAF}"/>
              </a:ext>
            </a:extLst>
          </p:cNvPr>
          <p:cNvSpPr txBox="1"/>
          <p:nvPr/>
        </p:nvSpPr>
        <p:spPr>
          <a:xfrm>
            <a:off x="3983385" y="2723972"/>
            <a:ext cx="1128584" cy="369332"/>
          </a:xfrm>
          <a:prstGeom prst="rect">
            <a:avLst/>
          </a:prstGeom>
          <a:noFill/>
          <a:ln w="25400">
            <a:solidFill>
              <a:schemeClr val="tx1"/>
            </a:solidFill>
            <a:prstDash val="sysDash"/>
          </a:ln>
        </p:spPr>
        <p:txBody>
          <a:bodyPr wrap="square" rtlCol="0">
            <a:spAutoFit/>
          </a:bodyPr>
          <a:lstStyle/>
          <a:p>
            <a:r>
              <a:rPr lang="zh-CN" altLang="en-US" b="1" dirty="0">
                <a:solidFill>
                  <a:srgbClr val="0000CC"/>
                </a:solidFill>
              </a:rPr>
              <a:t>数据提取</a:t>
            </a:r>
            <a:endParaRPr lang="en-US" b="1" dirty="0">
              <a:solidFill>
                <a:srgbClr val="0000CC"/>
              </a:solidFill>
            </a:endParaRPr>
          </a:p>
        </p:txBody>
      </p:sp>
      <p:sp>
        <p:nvSpPr>
          <p:cNvPr id="12" name="TextBox 8">
            <a:extLst>
              <a:ext uri="{FF2B5EF4-FFF2-40B4-BE49-F238E27FC236}">
                <a16:creationId xmlns:a16="http://schemas.microsoft.com/office/drawing/2014/main" xmlns="" id="{0FB9DA0C-26E3-49C8-8B63-338622C3DED6}"/>
              </a:ext>
            </a:extLst>
          </p:cNvPr>
          <p:cNvSpPr txBox="1"/>
          <p:nvPr/>
        </p:nvSpPr>
        <p:spPr>
          <a:xfrm>
            <a:off x="5663903" y="2725343"/>
            <a:ext cx="1128584" cy="369332"/>
          </a:xfrm>
          <a:prstGeom prst="rect">
            <a:avLst/>
          </a:prstGeom>
          <a:noFill/>
          <a:ln w="25400">
            <a:solidFill>
              <a:schemeClr val="tx1"/>
            </a:solidFill>
            <a:prstDash val="sysDash"/>
          </a:ln>
        </p:spPr>
        <p:txBody>
          <a:bodyPr wrap="square" rtlCol="0">
            <a:spAutoFit/>
          </a:bodyPr>
          <a:lstStyle/>
          <a:p>
            <a:r>
              <a:rPr lang="zh-CN" altLang="en-US" b="1" dirty="0">
                <a:solidFill>
                  <a:srgbClr val="0000CC"/>
                </a:solidFill>
              </a:rPr>
              <a:t>数据整合</a:t>
            </a:r>
            <a:endParaRPr lang="en-US" b="1" dirty="0">
              <a:solidFill>
                <a:srgbClr val="0000CC"/>
              </a:solidFill>
            </a:endParaRPr>
          </a:p>
        </p:txBody>
      </p:sp>
      <p:cxnSp>
        <p:nvCxnSpPr>
          <p:cNvPr id="13" name="直接箭头连接符 12">
            <a:extLst>
              <a:ext uri="{FF2B5EF4-FFF2-40B4-BE49-F238E27FC236}">
                <a16:creationId xmlns:a16="http://schemas.microsoft.com/office/drawing/2014/main" xmlns="" id="{724AC81A-CFF2-4FEF-9A75-DC63B30ED1C0}"/>
              </a:ext>
            </a:extLst>
          </p:cNvPr>
          <p:cNvCxnSpPr>
            <a:stCxn id="7" idx="3"/>
            <a:endCxn id="10" idx="1"/>
          </p:cNvCxnSpPr>
          <p:nvPr/>
        </p:nvCxnSpPr>
        <p:spPr>
          <a:xfrm>
            <a:off x="1841547" y="2904515"/>
            <a:ext cx="506627" cy="2747"/>
          </a:xfrm>
          <a:prstGeom prst="straightConnector1">
            <a:avLst/>
          </a:prstGeom>
          <a:ln w="2540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xmlns="" id="{9513652B-2E3F-4F17-9EE1-2273C33D9814}"/>
              </a:ext>
            </a:extLst>
          </p:cNvPr>
          <p:cNvCxnSpPr>
            <a:stCxn id="10" idx="3"/>
            <a:endCxn id="11" idx="1"/>
          </p:cNvCxnSpPr>
          <p:nvPr/>
        </p:nvCxnSpPr>
        <p:spPr>
          <a:xfrm>
            <a:off x="3476758" y="2907262"/>
            <a:ext cx="506627" cy="1376"/>
          </a:xfrm>
          <a:prstGeom prst="straightConnector1">
            <a:avLst/>
          </a:prstGeom>
          <a:ln w="2540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xmlns="" id="{8549C286-6C1F-4EA3-9489-8044259237CB}"/>
              </a:ext>
            </a:extLst>
          </p:cNvPr>
          <p:cNvCxnSpPr>
            <a:stCxn id="11" idx="3"/>
            <a:endCxn id="12" idx="1"/>
          </p:cNvCxnSpPr>
          <p:nvPr/>
        </p:nvCxnSpPr>
        <p:spPr>
          <a:xfrm>
            <a:off x="5111969" y="2908638"/>
            <a:ext cx="551934" cy="1371"/>
          </a:xfrm>
          <a:prstGeom prst="straightConnector1">
            <a:avLst/>
          </a:prstGeom>
          <a:ln w="2540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16" name="TextBox 17">
            <a:extLst>
              <a:ext uri="{FF2B5EF4-FFF2-40B4-BE49-F238E27FC236}">
                <a16:creationId xmlns:a16="http://schemas.microsoft.com/office/drawing/2014/main" xmlns="" id="{473BD378-87E1-40AF-A2A3-5E8569FC490A}"/>
              </a:ext>
            </a:extLst>
          </p:cNvPr>
          <p:cNvSpPr txBox="1"/>
          <p:nvPr/>
        </p:nvSpPr>
        <p:spPr>
          <a:xfrm>
            <a:off x="7356777" y="2725347"/>
            <a:ext cx="1128584" cy="369332"/>
          </a:xfrm>
          <a:prstGeom prst="rect">
            <a:avLst/>
          </a:prstGeom>
          <a:noFill/>
          <a:ln w="25400">
            <a:solidFill>
              <a:schemeClr val="tx1"/>
            </a:solidFill>
            <a:prstDash val="sysDash"/>
          </a:ln>
        </p:spPr>
        <p:txBody>
          <a:bodyPr wrap="square" rtlCol="0">
            <a:spAutoFit/>
          </a:bodyPr>
          <a:lstStyle/>
          <a:p>
            <a:r>
              <a:rPr lang="zh-CN" altLang="en-US" b="1">
                <a:solidFill>
                  <a:srgbClr val="0000CC"/>
                </a:solidFill>
              </a:rPr>
              <a:t>数据入库</a:t>
            </a:r>
            <a:endParaRPr lang="en-US" b="1">
              <a:solidFill>
                <a:srgbClr val="0000CC"/>
              </a:solidFill>
            </a:endParaRPr>
          </a:p>
        </p:txBody>
      </p:sp>
      <p:cxnSp>
        <p:nvCxnSpPr>
          <p:cNvPr id="17" name="直接箭头连接符 16">
            <a:extLst>
              <a:ext uri="{FF2B5EF4-FFF2-40B4-BE49-F238E27FC236}">
                <a16:creationId xmlns:a16="http://schemas.microsoft.com/office/drawing/2014/main" xmlns="" id="{B8F30A66-C504-4348-80CB-BD4393BAF641}"/>
              </a:ext>
            </a:extLst>
          </p:cNvPr>
          <p:cNvCxnSpPr>
            <a:stCxn id="12" idx="3"/>
            <a:endCxn id="16" idx="1"/>
          </p:cNvCxnSpPr>
          <p:nvPr/>
        </p:nvCxnSpPr>
        <p:spPr>
          <a:xfrm>
            <a:off x="6792487" y="2910009"/>
            <a:ext cx="564290" cy="4"/>
          </a:xfrm>
          <a:prstGeom prst="straightConnector1">
            <a:avLst/>
          </a:prstGeom>
          <a:ln w="25400">
            <a:solidFill>
              <a:srgbClr val="FFC000"/>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27" name="对象 26">
            <a:extLst>
              <a:ext uri="{FF2B5EF4-FFF2-40B4-BE49-F238E27FC236}">
                <a16:creationId xmlns:a16="http://schemas.microsoft.com/office/drawing/2014/main" xmlns="" id="{D510E506-9105-4CA3-B3E1-A08E8331FAC2}"/>
              </a:ext>
            </a:extLst>
          </p:cNvPr>
          <p:cNvGraphicFramePr>
            <a:graphicFrameLocks noChangeAspect="1"/>
          </p:cNvGraphicFramePr>
          <p:nvPr>
            <p:extLst>
              <p:ext uri="{D42A27DB-BD31-4B8C-83A1-F6EECF244321}">
                <p14:modId xmlns:p14="http://schemas.microsoft.com/office/powerpoint/2010/main" val="1014322285"/>
              </p:ext>
            </p:extLst>
          </p:nvPr>
        </p:nvGraphicFramePr>
        <p:xfrm>
          <a:off x="585741" y="3509109"/>
          <a:ext cx="2359590" cy="3047349"/>
        </p:xfrm>
        <a:graphic>
          <a:graphicData uri="http://schemas.openxmlformats.org/presentationml/2006/ole">
            <mc:AlternateContent xmlns:mc="http://schemas.openxmlformats.org/markup-compatibility/2006">
              <mc:Choice xmlns:v="urn:schemas-microsoft-com:vml" Requires="v">
                <p:oleObj spid="_x0000_s1044" name="Acrobat Document" r:id="rId4" imgW="5667119" imgH="7562700" progId="AcroExch.Document.7">
                  <p:embed/>
                </p:oleObj>
              </mc:Choice>
              <mc:Fallback>
                <p:oleObj name="Acrobat Document" r:id="rId4" imgW="5667119" imgH="7562700" progId="AcroExch.Document.7">
                  <p:embed/>
                  <p:pic>
                    <p:nvPicPr>
                      <p:cNvPr id="4" name="对象 3"/>
                      <p:cNvPicPr/>
                      <p:nvPr/>
                    </p:nvPicPr>
                    <p:blipFill>
                      <a:blip r:embed="rId5"/>
                      <a:stretch>
                        <a:fillRect/>
                      </a:stretch>
                    </p:blipFill>
                    <p:spPr>
                      <a:xfrm>
                        <a:off x="585741" y="3509109"/>
                        <a:ext cx="2359590" cy="3047349"/>
                      </a:xfrm>
                      <a:prstGeom prst="rect">
                        <a:avLst/>
                      </a:prstGeom>
                      <a:ln>
                        <a:solidFill>
                          <a:schemeClr val="tx1"/>
                        </a:solidFill>
                      </a:ln>
                    </p:spPr>
                  </p:pic>
                </p:oleObj>
              </mc:Fallback>
            </mc:AlternateContent>
          </a:graphicData>
        </a:graphic>
      </p:graphicFrame>
      <p:cxnSp>
        <p:nvCxnSpPr>
          <p:cNvPr id="29" name="直接箭头连接符 28">
            <a:extLst>
              <a:ext uri="{FF2B5EF4-FFF2-40B4-BE49-F238E27FC236}">
                <a16:creationId xmlns:a16="http://schemas.microsoft.com/office/drawing/2014/main" xmlns="" id="{B477FFA0-BFA1-4B10-A8E0-7D339A7582CD}"/>
              </a:ext>
            </a:extLst>
          </p:cNvPr>
          <p:cNvCxnSpPr>
            <a:cxnSpLocks/>
          </p:cNvCxnSpPr>
          <p:nvPr/>
        </p:nvCxnSpPr>
        <p:spPr>
          <a:xfrm>
            <a:off x="3185962" y="4889634"/>
            <a:ext cx="205980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aphicFrame>
        <p:nvGraphicFramePr>
          <p:cNvPr id="31" name="表格 30">
            <a:extLst>
              <a:ext uri="{FF2B5EF4-FFF2-40B4-BE49-F238E27FC236}">
                <a16:creationId xmlns:a16="http://schemas.microsoft.com/office/drawing/2014/main" xmlns="" id="{54FF7A52-6699-4092-8C49-52DD2D9F3DEA}"/>
              </a:ext>
            </a:extLst>
          </p:cNvPr>
          <p:cNvGraphicFramePr>
            <a:graphicFrameLocks noGrp="1"/>
          </p:cNvGraphicFramePr>
          <p:nvPr>
            <p:extLst>
              <p:ext uri="{D42A27DB-BD31-4B8C-83A1-F6EECF244321}">
                <p14:modId xmlns:p14="http://schemas.microsoft.com/office/powerpoint/2010/main" val="65598293"/>
              </p:ext>
            </p:extLst>
          </p:nvPr>
        </p:nvGraphicFramePr>
        <p:xfrm>
          <a:off x="5457716" y="3509109"/>
          <a:ext cx="3156699" cy="304735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1565937">
                  <a:extLst>
                    <a:ext uri="{9D8B030D-6E8A-4147-A177-3AD203B41FA5}">
                      <a16:colId xmlns:a16="http://schemas.microsoft.com/office/drawing/2014/main" xmlns="" val="3478457459"/>
                    </a:ext>
                  </a:extLst>
                </a:gridCol>
                <a:gridCol w="1590762">
                  <a:extLst>
                    <a:ext uri="{9D8B030D-6E8A-4147-A177-3AD203B41FA5}">
                      <a16:colId xmlns:a16="http://schemas.microsoft.com/office/drawing/2014/main" xmlns="" val="3545921147"/>
                    </a:ext>
                  </a:extLst>
                </a:gridCol>
              </a:tblGrid>
              <a:tr h="60947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标签</a:t>
                      </a:r>
                    </a:p>
                  </a:txBody>
                  <a:tcPr marL="83122" marR="83122" marT="41563" marB="41563" anchor="ctr"/>
                </a:tc>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属性</a:t>
                      </a:r>
                    </a:p>
                  </a:txBody>
                  <a:tcPr marL="83122" marR="83122" marT="41563" marB="41563" anchor="ctr"/>
                </a:tc>
                <a:extLst>
                  <a:ext uri="{0D108BD9-81ED-4DB2-BD59-A6C34878D82A}">
                    <a16:rowId xmlns:a16="http://schemas.microsoft.com/office/drawing/2014/main" xmlns="" val="2161848710"/>
                  </a:ext>
                </a:extLst>
              </a:tr>
              <a:tr h="609470">
                <a:tc>
                  <a:txBody>
                    <a:bodyPr/>
                    <a:lstStyle/>
                    <a:p>
                      <a:pPr algn="l"/>
                      <a:r>
                        <a:rPr lang="zh-CN" altLang="en-US" sz="1600" b="0" i="0" u="none" kern="1200" baseline="0" dirty="0">
                          <a:solidFill>
                            <a:schemeClr val="dk1"/>
                          </a:solidFill>
                          <a:latin typeface="+mn-lt"/>
                          <a:ea typeface="+mn-ea"/>
                          <a:cs typeface="+mn-cs"/>
                        </a:rPr>
                        <a:t>成分</a:t>
                      </a:r>
                    </a:p>
                  </a:txBody>
                  <a:tcPr marL="83122" marR="83122" marT="41563" marB="41563" anchor="ctr"/>
                </a:tc>
                <a:tc>
                  <a:txBody>
                    <a:bodyPr/>
                    <a:lstStyle/>
                    <a:p>
                      <a:pPr algn="l"/>
                      <a:r>
                        <a:rPr lang="en-US" altLang="zh-CN" sz="1600" b="0" i="0" u="none" kern="1200" baseline="0" dirty="0" err="1">
                          <a:solidFill>
                            <a:schemeClr val="dk1"/>
                          </a:solidFill>
                          <a:latin typeface="+mn-lt"/>
                          <a:ea typeface="+mn-ea"/>
                          <a:cs typeface="+mn-cs"/>
                        </a:rPr>
                        <a:t>CuAlMn</a:t>
                      </a:r>
                      <a:endParaRPr lang="zh-CN" altLang="en-US" sz="1600" b="0" i="0" u="none" kern="1200" baseline="0" dirty="0">
                        <a:solidFill>
                          <a:schemeClr val="dk1"/>
                        </a:solidFill>
                        <a:latin typeface="+mn-lt"/>
                        <a:ea typeface="+mn-ea"/>
                        <a:cs typeface="+mn-cs"/>
                      </a:endParaRPr>
                    </a:p>
                  </a:txBody>
                  <a:tcPr marL="83122" marR="83122" marT="41563" marB="41563" anchor="ctr"/>
                </a:tc>
                <a:extLst>
                  <a:ext uri="{0D108BD9-81ED-4DB2-BD59-A6C34878D82A}">
                    <a16:rowId xmlns:a16="http://schemas.microsoft.com/office/drawing/2014/main" xmlns="" val="1984937554"/>
                  </a:ext>
                </a:extLst>
              </a:tr>
              <a:tr h="609470">
                <a:tc>
                  <a:txBody>
                    <a:bodyPr/>
                    <a:lstStyle/>
                    <a:p>
                      <a:pPr algn="l"/>
                      <a:r>
                        <a:rPr lang="zh-CN" altLang="en-US" sz="1600" b="0" i="0" u="none" kern="1200" baseline="0" dirty="0">
                          <a:solidFill>
                            <a:schemeClr val="dk1"/>
                          </a:solidFill>
                          <a:latin typeface="+mn-lt"/>
                          <a:ea typeface="+mn-ea"/>
                          <a:cs typeface="+mn-cs"/>
                        </a:rPr>
                        <a:t>组织类型</a:t>
                      </a:r>
                    </a:p>
                  </a:txBody>
                  <a:tcPr marL="83122" marR="83122" marT="41563" marB="41563" anchor="ctr"/>
                </a:tc>
                <a:tc>
                  <a:txBody>
                    <a:bodyPr/>
                    <a:lstStyle/>
                    <a:p>
                      <a:pPr algn="l"/>
                      <a:r>
                        <a:rPr lang="en-US" altLang="zh-CN" sz="1600" b="0" i="0" u="none" kern="1200" baseline="0" dirty="0">
                          <a:solidFill>
                            <a:schemeClr val="dk1"/>
                          </a:solidFill>
                          <a:latin typeface="+mn-lt"/>
                          <a:ea typeface="+mn-ea"/>
                          <a:cs typeface="+mn-cs"/>
                        </a:rPr>
                        <a:t>Single crystal</a:t>
                      </a:r>
                      <a:endParaRPr lang="zh-CN" altLang="en-US" sz="1600" b="0" i="0" u="none" kern="1200" baseline="0" dirty="0">
                        <a:solidFill>
                          <a:schemeClr val="dk1"/>
                        </a:solidFill>
                        <a:latin typeface="+mn-lt"/>
                        <a:ea typeface="+mn-ea"/>
                        <a:cs typeface="+mn-cs"/>
                      </a:endParaRPr>
                    </a:p>
                  </a:txBody>
                  <a:tcPr marL="83122" marR="83122" marT="41563" marB="41563" anchor="ctr"/>
                </a:tc>
                <a:extLst>
                  <a:ext uri="{0D108BD9-81ED-4DB2-BD59-A6C34878D82A}">
                    <a16:rowId xmlns:a16="http://schemas.microsoft.com/office/drawing/2014/main" xmlns="" val="3049263909"/>
                  </a:ext>
                </a:extLst>
              </a:tr>
              <a:tr h="609470">
                <a:tc>
                  <a:txBody>
                    <a:bodyPr/>
                    <a:lstStyle/>
                    <a:p>
                      <a:pPr algn="l"/>
                      <a:r>
                        <a:rPr lang="zh-CN" altLang="en-US" sz="1600" b="0" i="0" u="none" kern="1200" baseline="0" dirty="0">
                          <a:solidFill>
                            <a:schemeClr val="dk1"/>
                          </a:solidFill>
                          <a:latin typeface="+mn-lt"/>
                          <a:ea typeface="+mn-ea"/>
                          <a:cs typeface="+mn-cs"/>
                        </a:rPr>
                        <a:t>制备方法</a:t>
                      </a:r>
                    </a:p>
                  </a:txBody>
                  <a:tcPr marL="83122" marR="83122" marT="41563" marB="41563" anchor="ctr"/>
                </a:tc>
                <a:tc>
                  <a:txBody>
                    <a:bodyPr/>
                    <a:lstStyle/>
                    <a:p>
                      <a:pPr algn="l"/>
                      <a:r>
                        <a:rPr lang="en-US" altLang="zh-CN" sz="1600" b="0" i="0" u="none" kern="1200" baseline="0" dirty="0">
                          <a:solidFill>
                            <a:schemeClr val="dk1"/>
                          </a:solidFill>
                          <a:latin typeface="+mn-lt"/>
                          <a:ea typeface="+mn-ea"/>
                          <a:cs typeface="+mn-cs"/>
                        </a:rPr>
                        <a:t>Bridge method</a:t>
                      </a:r>
                      <a:endParaRPr lang="zh-CN" altLang="en-US" sz="1600" b="0" i="0" u="none" kern="1200" baseline="0" dirty="0">
                        <a:solidFill>
                          <a:schemeClr val="dk1"/>
                        </a:solidFill>
                        <a:latin typeface="+mn-lt"/>
                        <a:ea typeface="+mn-ea"/>
                        <a:cs typeface="+mn-cs"/>
                      </a:endParaRPr>
                    </a:p>
                  </a:txBody>
                  <a:tcPr marL="83122" marR="83122" marT="41563" marB="41563" anchor="ctr"/>
                </a:tc>
                <a:extLst>
                  <a:ext uri="{0D108BD9-81ED-4DB2-BD59-A6C34878D82A}">
                    <a16:rowId xmlns:a16="http://schemas.microsoft.com/office/drawing/2014/main" xmlns="" val="2640637398"/>
                  </a:ext>
                </a:extLst>
              </a:tr>
              <a:tr h="609470">
                <a:tc>
                  <a:txBody>
                    <a:bodyPr/>
                    <a:lstStyle/>
                    <a:p>
                      <a:pPr algn="l"/>
                      <a:r>
                        <a:rPr lang="zh-CN" altLang="en-US" sz="1600" b="0" i="0" u="none" kern="1200" baseline="0" dirty="0">
                          <a:solidFill>
                            <a:schemeClr val="dk1"/>
                          </a:solidFill>
                          <a:latin typeface="+mn-lt"/>
                          <a:ea typeface="+mn-ea"/>
                          <a:cs typeface="+mn-cs"/>
                        </a:rPr>
                        <a:t>应变速率</a:t>
                      </a:r>
                    </a:p>
                  </a:txBody>
                  <a:tcPr marL="83122" marR="83122" marT="41563" marB="41563" anchor="ctr"/>
                </a:tc>
                <a:tc>
                  <a:txBody>
                    <a:bodyPr/>
                    <a:lstStyle/>
                    <a:p>
                      <a:pPr algn="l" fontAlgn="b"/>
                      <a:r>
                        <a:rPr lang="en-US" sz="1600" b="0" i="0" u="none" kern="1200" baseline="0" dirty="0">
                          <a:solidFill>
                            <a:schemeClr val="dk1"/>
                          </a:solidFill>
                          <a:latin typeface="+mn-lt"/>
                          <a:ea typeface="+mn-ea"/>
                          <a:cs typeface="+mn-cs"/>
                        </a:rPr>
                        <a:t>at a strain rate of 8.33 x 10-3/s</a:t>
                      </a:r>
                    </a:p>
                  </a:txBody>
                  <a:tcPr marL="11134" marR="11134" marT="11134" marB="0" anchor="ctr"/>
                </a:tc>
                <a:extLst>
                  <a:ext uri="{0D108BD9-81ED-4DB2-BD59-A6C34878D82A}">
                    <a16:rowId xmlns:a16="http://schemas.microsoft.com/office/drawing/2014/main" xmlns="" val="842008594"/>
                  </a:ext>
                </a:extLst>
              </a:tr>
            </a:tbl>
          </a:graphicData>
        </a:graphic>
      </p:graphicFrame>
      <p:sp>
        <p:nvSpPr>
          <p:cNvPr id="35" name="文本框 34">
            <a:extLst>
              <a:ext uri="{FF2B5EF4-FFF2-40B4-BE49-F238E27FC236}">
                <a16:creationId xmlns:a16="http://schemas.microsoft.com/office/drawing/2014/main" xmlns="" id="{DABFC0B7-CB1D-42F3-8F1F-47036EE2B405}"/>
              </a:ext>
            </a:extLst>
          </p:cNvPr>
          <p:cNvSpPr txBox="1"/>
          <p:nvPr/>
        </p:nvSpPr>
        <p:spPr>
          <a:xfrm>
            <a:off x="3476758" y="4392125"/>
            <a:ext cx="1588169"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提取与转化</a:t>
            </a:r>
          </a:p>
        </p:txBody>
      </p:sp>
    </p:spTree>
    <p:extLst>
      <p:ext uri="{BB962C8B-B14F-4D97-AF65-F5344CB8AC3E}">
        <p14:creationId xmlns:p14="http://schemas.microsoft.com/office/powerpoint/2010/main" val="23110669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6"/>
          <p:cNvPicPr/>
          <p:nvPr/>
        </p:nvPicPr>
        <p:blipFill rotWithShape="1">
          <a:blip r:embed="rId3"/>
          <a:srcRect l="3007" t="-844" r="737" b="8656"/>
          <a:stretch/>
        </p:blipFill>
        <p:spPr>
          <a:xfrm>
            <a:off x="95250" y="4710438"/>
            <a:ext cx="4587880" cy="1650518"/>
          </a:xfrm>
          <a:prstGeom prst="rect">
            <a:avLst/>
          </a:prstGeom>
          <a:ln>
            <a:noFill/>
          </a:ln>
        </p:spPr>
      </p:pic>
      <p:pic>
        <p:nvPicPr>
          <p:cNvPr id="39" name="图片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00600" y="4629976"/>
            <a:ext cx="3961991" cy="2214055"/>
          </a:xfrm>
          <a:prstGeom prst="rect">
            <a:avLst/>
          </a:prstGeom>
          <a:ln>
            <a:solidFill>
              <a:schemeClr val="bg1"/>
            </a:solidFill>
          </a:ln>
        </p:spPr>
      </p:pic>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14</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高通量实验数据标准化采集和异构数据融合</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8" name="矩形 7">
            <a:extLst>
              <a:ext uri="{FF2B5EF4-FFF2-40B4-BE49-F238E27FC236}">
                <a16:creationId xmlns:a16="http://schemas.microsoft.com/office/drawing/2014/main" xmlns="" id="{1C066DC0-BC04-4340-8247-483BC7375016}"/>
              </a:ext>
            </a:extLst>
          </p:cNvPr>
          <p:cNvSpPr/>
          <p:nvPr/>
        </p:nvSpPr>
        <p:spPr>
          <a:xfrm>
            <a:off x="413238" y="1646742"/>
            <a:ext cx="3323346"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1</a:t>
            </a:r>
            <a:r>
              <a:rPr lang="zh-CN" altLang="en-US" b="1" dirty="0">
                <a:solidFill>
                  <a:srgbClr val="C00000"/>
                </a:solidFill>
                <a:latin typeface="黑体" panose="02010609060101010101" pitchFamily="49" charset="-122"/>
                <a:ea typeface="黑体" panose="02010609060101010101" pitchFamily="49" charset="-122"/>
              </a:rPr>
              <a:t>）材料学科论文知识提取：</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9" name="Rectangle 2"/>
          <p:cNvSpPr>
            <a:spLocks noChangeArrowheads="1"/>
          </p:cNvSpPr>
          <p:nvPr/>
        </p:nvSpPr>
        <p:spPr bwMode="auto">
          <a:xfrm>
            <a:off x="229430" y="251619"/>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
        <p:nvSpPr>
          <p:cNvPr id="24" name="文本框 23">
            <a:extLst>
              <a:ext uri="{FF2B5EF4-FFF2-40B4-BE49-F238E27FC236}">
                <a16:creationId xmlns:a16="http://schemas.microsoft.com/office/drawing/2014/main" xmlns="" id="{373DF828-1539-4BC6-8DD8-E586FD3206B4}"/>
              </a:ext>
            </a:extLst>
          </p:cNvPr>
          <p:cNvSpPr txBox="1"/>
          <p:nvPr/>
        </p:nvSpPr>
        <p:spPr>
          <a:xfrm>
            <a:off x="928197" y="3966487"/>
            <a:ext cx="2293428" cy="338554"/>
          </a:xfrm>
          <a:prstGeom prst="rect">
            <a:avLst/>
          </a:prstGeom>
          <a:noFill/>
        </p:spPr>
        <p:txBody>
          <a:bodyPr wrap="square" rtlCol="0">
            <a:spAutoFit/>
          </a:bodyPr>
          <a:lstStyle/>
          <a:p>
            <a:r>
              <a:rPr lang="zh-CN" altLang="en-US" sz="1600" dirty="0" smtClean="0">
                <a:latin typeface="黑体" panose="02010609060101010101" pitchFamily="49" charset="-122"/>
                <a:ea typeface="黑体" panose="02010609060101010101" pitchFamily="49" charset="-122"/>
              </a:rPr>
              <a:t>基于规则的语法树解析</a:t>
            </a:r>
            <a:endParaRPr lang="zh-CN" altLang="en-US" sz="1600" dirty="0">
              <a:latin typeface="黑体" panose="02010609060101010101" pitchFamily="49" charset="-122"/>
              <a:ea typeface="黑体" panose="02010609060101010101" pitchFamily="49" charset="-122"/>
            </a:endParaRPr>
          </a:p>
        </p:txBody>
      </p:sp>
      <p:cxnSp>
        <p:nvCxnSpPr>
          <p:cNvPr id="14" name="直接连接符 13"/>
          <p:cNvCxnSpPr/>
          <p:nvPr/>
        </p:nvCxnSpPr>
        <p:spPr>
          <a:xfrm>
            <a:off x="0" y="4507739"/>
            <a:ext cx="91809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图片 2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9430" y="2287669"/>
            <a:ext cx="4237278" cy="1545722"/>
          </a:xfrm>
          <a:prstGeom prst="rect">
            <a:avLst/>
          </a:prstGeom>
        </p:spPr>
      </p:pic>
      <p:cxnSp>
        <p:nvCxnSpPr>
          <p:cNvPr id="31" name="直接连接符 30"/>
          <p:cNvCxnSpPr/>
          <p:nvPr/>
        </p:nvCxnSpPr>
        <p:spPr>
          <a:xfrm>
            <a:off x="1596558" y="3747251"/>
            <a:ext cx="1965600" cy="10800"/>
          </a:xfrm>
          <a:prstGeom prst="line">
            <a:avLst/>
          </a:prstGeom>
          <a:ln w="22225">
            <a:solidFill>
              <a:srgbClr val="C00000"/>
            </a:solidFill>
          </a:ln>
        </p:spPr>
        <p:style>
          <a:lnRef idx="1">
            <a:schemeClr val="accent3"/>
          </a:lnRef>
          <a:fillRef idx="0">
            <a:schemeClr val="accent3"/>
          </a:fillRef>
          <a:effectRef idx="0">
            <a:schemeClr val="accent3"/>
          </a:effectRef>
          <a:fontRef idx="minor">
            <a:schemeClr val="tx1"/>
          </a:fontRef>
        </p:style>
      </p:cxnSp>
      <p:cxnSp>
        <p:nvCxnSpPr>
          <p:cNvPr id="35" name="直接连接符 34"/>
          <p:cNvCxnSpPr/>
          <p:nvPr/>
        </p:nvCxnSpPr>
        <p:spPr>
          <a:xfrm>
            <a:off x="4800600" y="1838325"/>
            <a:ext cx="0" cy="26574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5969392" y="3966487"/>
            <a:ext cx="1826141" cy="338554"/>
          </a:xfrm>
          <a:prstGeom prst="rect">
            <a:avLst/>
          </a:prstGeom>
        </p:spPr>
        <p:txBody>
          <a:bodyPr wrap="none">
            <a:spAutoFit/>
          </a:bodyPr>
          <a:lstStyle/>
          <a:p>
            <a:r>
              <a:rPr lang="zh-CN" altLang="en-US" sz="1600" dirty="0">
                <a:latin typeface="黑体" panose="02010609060101010101" pitchFamily="49" charset="-122"/>
                <a:ea typeface="黑体" panose="02010609060101010101" pitchFamily="49" charset="-122"/>
              </a:rPr>
              <a:t>论文信息抽取系统</a:t>
            </a:r>
          </a:p>
        </p:txBody>
      </p:sp>
      <p:pic>
        <p:nvPicPr>
          <p:cNvPr id="38" name="图片 37">
            <a:extLst>
              <a:ext uri="{FF2B5EF4-FFF2-40B4-BE49-F238E27FC236}">
                <a16:creationId xmlns:a16="http://schemas.microsoft.com/office/drawing/2014/main" xmlns="" id="{AA343E2A-E0CF-4F87-B1E1-5250A16565B9}"/>
              </a:ext>
            </a:extLst>
          </p:cNvPr>
          <p:cNvPicPr/>
          <p:nvPr/>
        </p:nvPicPr>
        <p:blipFill>
          <a:blip r:embed="rId6"/>
          <a:stretch>
            <a:fillRect/>
          </a:stretch>
        </p:blipFill>
        <p:spPr>
          <a:xfrm>
            <a:off x="5184645" y="1655153"/>
            <a:ext cx="3371584" cy="2172031"/>
          </a:xfrm>
          <a:prstGeom prst="rect">
            <a:avLst/>
          </a:prstGeom>
          <a:ln>
            <a:solidFill>
              <a:schemeClr val="tx1"/>
            </a:solidFill>
          </a:ln>
        </p:spPr>
      </p:pic>
      <p:sp>
        <p:nvSpPr>
          <p:cNvPr id="40" name="矩形 39"/>
          <p:cNvSpPr/>
          <p:nvPr/>
        </p:nvSpPr>
        <p:spPr>
          <a:xfrm>
            <a:off x="2389190" y="6483192"/>
            <a:ext cx="3971925" cy="338554"/>
          </a:xfrm>
          <a:prstGeom prst="rect">
            <a:avLst/>
          </a:prstGeom>
        </p:spPr>
        <p:txBody>
          <a:bodyPr wrap="square">
            <a:spAutoFit/>
          </a:bodyPr>
          <a:lstStyle/>
          <a:p>
            <a:r>
              <a:rPr lang="zh-CN" altLang="en-US" sz="1600" dirty="0" smtClean="0">
                <a:latin typeface="黑体" panose="02010609060101010101" pitchFamily="49" charset="-122"/>
                <a:ea typeface="黑体" panose="02010609060101010101" pitchFamily="49" charset="-122"/>
              </a:rPr>
              <a:t>以材料领域论文为作为语料的</a:t>
            </a:r>
            <a:r>
              <a:rPr lang="zh-CN" altLang="en-US" sz="1600" dirty="0">
                <a:latin typeface="黑体" panose="02010609060101010101" pitchFamily="49" charset="-122"/>
                <a:ea typeface="黑体" panose="02010609060101010101" pitchFamily="49" charset="-122"/>
              </a:rPr>
              <a:t>词向量训练</a:t>
            </a:r>
          </a:p>
        </p:txBody>
      </p:sp>
      <p:cxnSp>
        <p:nvCxnSpPr>
          <p:cNvPr id="42" name="直接连接符 41"/>
          <p:cNvCxnSpPr/>
          <p:nvPr/>
        </p:nvCxnSpPr>
        <p:spPr>
          <a:xfrm>
            <a:off x="4800600" y="4629976"/>
            <a:ext cx="0" cy="1853216"/>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87825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15</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9" name="矩形 28">
            <a:extLst>
              <a:ext uri="{FF2B5EF4-FFF2-40B4-BE49-F238E27FC236}">
                <a16:creationId xmlns:a16="http://schemas.microsoft.com/office/drawing/2014/main" xmlns="" id="{1C066DC0-BC04-4340-8247-483BC7375016}"/>
              </a:ext>
            </a:extLst>
          </p:cNvPr>
          <p:cNvSpPr/>
          <p:nvPr/>
        </p:nvSpPr>
        <p:spPr>
          <a:xfrm>
            <a:off x="3093544" y="3473706"/>
            <a:ext cx="3023585" cy="553998"/>
          </a:xfrm>
          <a:prstGeom prst="rect">
            <a:avLst/>
          </a:prstGeom>
        </p:spPr>
        <p:txBody>
          <a:bodyPr wrap="none">
            <a:spAutoFit/>
          </a:bodyPr>
          <a:lstStyle/>
          <a:p>
            <a:pPr>
              <a:lnSpc>
                <a:spcPct val="150000"/>
              </a:lnSpc>
            </a:pPr>
            <a:r>
              <a:rPr lang="zh-CN" altLang="en-US" sz="2000" b="1" dirty="0">
                <a:solidFill>
                  <a:srgbClr val="000000"/>
                </a:solidFill>
                <a:latin typeface="黑体" panose="02010609060101010101" pitchFamily="49" charset="-122"/>
                <a:ea typeface="黑体" panose="02010609060101010101" pitchFamily="49" charset="-122"/>
              </a:rPr>
              <a:t>由班老师的学生补充完善</a:t>
            </a:r>
            <a:endParaRPr lang="en-US" altLang="zh-CN" sz="2000" b="1" dirty="0">
              <a:solidFill>
                <a:srgbClr val="000000"/>
              </a:solidFill>
              <a:latin typeface="黑体" panose="02010609060101010101" pitchFamily="49" charset="-122"/>
              <a:ea typeface="黑体" panose="02010609060101010101" pitchFamily="49" charset="-122"/>
            </a:endParaRPr>
          </a:p>
        </p:txBody>
      </p:sp>
      <p:sp>
        <p:nvSpPr>
          <p:cNvPr id="6" name="矩形 5">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高通量实验数据标准化采集和异构数据融合</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8" name="矩形 7">
            <a:extLst>
              <a:ext uri="{FF2B5EF4-FFF2-40B4-BE49-F238E27FC236}">
                <a16:creationId xmlns:a16="http://schemas.microsoft.com/office/drawing/2014/main" xmlns="" id="{1C066DC0-BC04-4340-8247-483BC7375016}"/>
              </a:ext>
            </a:extLst>
          </p:cNvPr>
          <p:cNvSpPr/>
          <p:nvPr/>
        </p:nvSpPr>
        <p:spPr>
          <a:xfrm>
            <a:off x="413238" y="1646742"/>
            <a:ext cx="4717958" cy="442878"/>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2</a:t>
            </a:r>
            <a:r>
              <a:rPr lang="zh-CN" altLang="en-US" b="1" dirty="0">
                <a:solidFill>
                  <a:srgbClr val="C00000"/>
                </a:solidFill>
                <a:latin typeface="黑体" panose="02010609060101010101" pitchFamily="49" charset="-122"/>
                <a:ea typeface="黑体" panose="02010609060101010101" pitchFamily="49" charset="-122"/>
              </a:rPr>
              <a:t>）高通量实验数据标准化采集原型框架：</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9"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13610895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16</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7"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五、下一年度计划</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graphicFrame>
        <p:nvGraphicFramePr>
          <p:cNvPr id="8" name="表格 7">
            <a:extLst>
              <a:ext uri="{FF2B5EF4-FFF2-40B4-BE49-F238E27FC236}">
                <a16:creationId xmlns:a16="http://schemas.microsoft.com/office/drawing/2014/main" xmlns="" id="{61B86E19-0F49-484C-ACC5-B085B643DB0B}"/>
              </a:ext>
            </a:extLst>
          </p:cNvPr>
          <p:cNvGraphicFramePr>
            <a:graphicFrameLocks noGrp="1"/>
          </p:cNvGraphicFramePr>
          <p:nvPr>
            <p:extLst/>
          </p:nvPr>
        </p:nvGraphicFramePr>
        <p:xfrm>
          <a:off x="452373" y="1591535"/>
          <a:ext cx="8284003" cy="4291472"/>
        </p:xfrm>
        <a:graphic>
          <a:graphicData uri="http://schemas.openxmlformats.org/drawingml/2006/table">
            <a:tbl>
              <a:tblPr firstRow="1" bandRow="1">
                <a:tableStyleId>{5C22544A-7EE6-4342-B048-85BDC9FD1C3A}</a:tableStyleId>
              </a:tblPr>
              <a:tblGrid>
                <a:gridCol w="1330905">
                  <a:extLst>
                    <a:ext uri="{9D8B030D-6E8A-4147-A177-3AD203B41FA5}">
                      <a16:colId xmlns:a16="http://schemas.microsoft.com/office/drawing/2014/main" xmlns="" val="3543969391"/>
                    </a:ext>
                  </a:extLst>
                </a:gridCol>
                <a:gridCol w="3985623">
                  <a:extLst>
                    <a:ext uri="{9D8B030D-6E8A-4147-A177-3AD203B41FA5}">
                      <a16:colId xmlns:a16="http://schemas.microsoft.com/office/drawing/2014/main" xmlns="" val="3158732993"/>
                    </a:ext>
                  </a:extLst>
                </a:gridCol>
                <a:gridCol w="2967475">
                  <a:extLst>
                    <a:ext uri="{9D8B030D-6E8A-4147-A177-3AD203B41FA5}">
                      <a16:colId xmlns:a16="http://schemas.microsoft.com/office/drawing/2014/main" xmlns="" val="2904608339"/>
                    </a:ext>
                  </a:extLst>
                </a:gridCol>
              </a:tblGrid>
              <a:tr h="496478">
                <a:tc>
                  <a:txBody>
                    <a:bodyPr/>
                    <a:lstStyle/>
                    <a:p>
                      <a:pPr algn="ctr"/>
                      <a:r>
                        <a:rPr lang="zh-CN" altLang="en-US" sz="1400" dirty="0">
                          <a:solidFill>
                            <a:schemeClr val="tx1"/>
                          </a:solidFill>
                        </a:rPr>
                        <a:t>年度</a:t>
                      </a:r>
                    </a:p>
                  </a:txBody>
                  <a:tcPr anchor="ctr"/>
                </a:tc>
                <a:tc>
                  <a:txBody>
                    <a:bodyPr/>
                    <a:lstStyle/>
                    <a:p>
                      <a:pPr algn="ctr"/>
                      <a:r>
                        <a:rPr lang="zh-CN" altLang="en-US" sz="1400" dirty="0">
                          <a:solidFill>
                            <a:schemeClr val="tx1"/>
                          </a:solidFill>
                        </a:rPr>
                        <a:t>任务</a:t>
                      </a:r>
                    </a:p>
                  </a:txBody>
                  <a:tcPr anchor="ctr"/>
                </a:tc>
                <a:tc>
                  <a:txBody>
                    <a:bodyPr/>
                    <a:lstStyle/>
                    <a:p>
                      <a:pPr algn="ctr"/>
                      <a:r>
                        <a:rPr lang="zh-CN" altLang="en-US" sz="1400" dirty="0">
                          <a:solidFill>
                            <a:schemeClr val="tx1"/>
                          </a:solidFill>
                        </a:rPr>
                        <a:t>考核指标</a:t>
                      </a:r>
                    </a:p>
                  </a:txBody>
                  <a:tcPr anchor="ctr"/>
                </a:tc>
                <a:extLst>
                  <a:ext uri="{0D108BD9-81ED-4DB2-BD59-A6C34878D82A}">
                    <a16:rowId xmlns:a16="http://schemas.microsoft.com/office/drawing/2014/main" xmlns="" val="499733064"/>
                  </a:ext>
                </a:extLst>
              </a:tr>
              <a:tr h="3794994">
                <a:tc>
                  <a:txBody>
                    <a:bodyPr/>
                    <a:lstStyle/>
                    <a:p>
                      <a:pPr algn="ct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2017</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年</a:t>
                      </a: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7</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月</a:t>
                      </a:r>
                      <a:endPar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endParaRPr>
                    </a:p>
                    <a:p>
                      <a:pPr algn="ct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a:t>
                      </a:r>
                    </a:p>
                    <a:p>
                      <a:pPr algn="ct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2018</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年</a:t>
                      </a: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6</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月</a:t>
                      </a:r>
                    </a:p>
                  </a:txBody>
                  <a:tcPr anchor="ctr"/>
                </a:tc>
                <a:tc>
                  <a:txBody>
                    <a:bodyPr/>
                    <a:lstStyle/>
                    <a:p>
                      <a:pPr>
                        <a:lnSpc>
                          <a:spcPct val="150000"/>
                        </a:lnSpc>
                      </a:pP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(1) </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研究异构数据高效集成、融合技术；</a:t>
                      </a:r>
                    </a:p>
                    <a:p>
                      <a:pPr>
                        <a:lnSpc>
                          <a:spcPct val="150000"/>
                        </a:lnSpc>
                      </a:pP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(2) </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设计建设基于“物联网”技术平台材料全寿命周期环境腐蚀性特征参数的大数据采集、无线传输、数据库存储的系统平台；</a:t>
                      </a:r>
                      <a:endPar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endParaRPr>
                    </a:p>
                    <a:p>
                      <a:pPr>
                        <a:lnSpc>
                          <a:spcPct val="150000"/>
                        </a:lnSpc>
                      </a:pP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(3) </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设计实现衍射数据聚类分析算法；</a:t>
                      </a:r>
                      <a:endPar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endParaRPr>
                    </a:p>
                    <a:p>
                      <a:pPr>
                        <a:lnSpc>
                          <a:spcPct val="150000"/>
                        </a:lnSpc>
                      </a:pP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(4) </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研究材料图像检索的算法评价准则。</a:t>
                      </a:r>
                    </a:p>
                  </a:txBody>
                  <a:tcPr anchor="ctr"/>
                </a:tc>
                <a:tc>
                  <a:txBody>
                    <a:bodyPr/>
                    <a:lstStyle/>
                    <a:p>
                      <a:pPr>
                        <a:lnSpc>
                          <a:spcPct val="150000"/>
                        </a:lnSpc>
                      </a:pP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实现非结构化数据和结构化数据的基于特征层融合的技术；</a:t>
                      </a:r>
                    </a:p>
                    <a:p>
                      <a:pPr>
                        <a:lnSpc>
                          <a:spcPct val="150000"/>
                        </a:lnSpc>
                      </a:pP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建设基于衍射的大数据采集的数据分析系统；</a:t>
                      </a:r>
                    </a:p>
                    <a:p>
                      <a:pPr>
                        <a:lnSpc>
                          <a:spcPct val="150000"/>
                        </a:lnSpc>
                      </a:pP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完成图像检索系统中的“基于文本的检索”功能；</a:t>
                      </a:r>
                    </a:p>
                    <a:p>
                      <a:pPr>
                        <a:lnSpc>
                          <a:spcPct val="150000"/>
                        </a:lnSpc>
                      </a:pP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形成材料图像及其分析数据的大数据表征标准规范草案；</a:t>
                      </a:r>
                    </a:p>
                    <a:p>
                      <a:pPr>
                        <a:lnSpc>
                          <a:spcPct val="150000"/>
                        </a:lnSpc>
                      </a:pP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发表论文 </a:t>
                      </a:r>
                      <a:r>
                        <a:rPr lang="en-US" altLang="zh-CN" sz="1400" b="0" i="0" u="none" strike="noStrike" kern="1200" baseline="0" dirty="0">
                          <a:solidFill>
                            <a:schemeClr val="dk1"/>
                          </a:solidFill>
                          <a:latin typeface="黑体" panose="02010609060101010101" pitchFamily="49" charset="-122"/>
                          <a:ea typeface="黑体" panose="02010609060101010101" pitchFamily="49" charset="-122"/>
                          <a:cs typeface="+mn-cs"/>
                        </a:rPr>
                        <a:t>10 </a:t>
                      </a:r>
                      <a:r>
                        <a:rPr lang="zh-CN" altLang="en-US" sz="1400" b="0" i="0" u="none" strike="noStrike" kern="1200" baseline="0" dirty="0">
                          <a:solidFill>
                            <a:schemeClr val="dk1"/>
                          </a:solidFill>
                          <a:latin typeface="黑体" panose="02010609060101010101" pitchFamily="49" charset="-122"/>
                          <a:ea typeface="黑体" panose="02010609060101010101" pitchFamily="49" charset="-122"/>
                          <a:cs typeface="+mn-cs"/>
                        </a:rPr>
                        <a:t>篇。</a:t>
                      </a:r>
                    </a:p>
                  </a:txBody>
                  <a:tcPr anchor="ctr"/>
                </a:tc>
                <a:extLst>
                  <a:ext uri="{0D108BD9-81ED-4DB2-BD59-A6C34878D82A}">
                    <a16:rowId xmlns:a16="http://schemas.microsoft.com/office/drawing/2014/main" xmlns="" val="2392657991"/>
                  </a:ext>
                </a:extLst>
              </a:tr>
            </a:tbl>
          </a:graphicData>
        </a:graphic>
      </p:graphicFrame>
    </p:spTree>
    <p:extLst>
      <p:ext uri="{BB962C8B-B14F-4D97-AF65-F5344CB8AC3E}">
        <p14:creationId xmlns:p14="http://schemas.microsoft.com/office/powerpoint/2010/main" val="20868520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8" y="0"/>
            <a:ext cx="91455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0" y="0"/>
            <a:ext cx="9145588" cy="6858000"/>
          </a:xfrm>
          <a:prstGeom prst="rect">
            <a:avLst/>
          </a:prstGeom>
          <a:solidFill>
            <a:schemeClr val="bg1">
              <a:alpha val="55000"/>
            </a:schemeClr>
          </a:solidFill>
          <a:ln>
            <a:noFill/>
          </a:ln>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sp>
        <p:nvSpPr>
          <p:cNvPr id="6150" name="矩形 1"/>
          <p:cNvSpPr>
            <a:spLocks noChangeArrowheads="1"/>
          </p:cNvSpPr>
          <p:nvPr/>
        </p:nvSpPr>
        <p:spPr bwMode="auto">
          <a:xfrm>
            <a:off x="496489" y="1676759"/>
            <a:ext cx="7938295" cy="719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gn="ctr">
              <a:lnSpc>
                <a:spcPct val="200000"/>
              </a:lnSpc>
              <a:spcBef>
                <a:spcPct val="0"/>
              </a:spcBef>
              <a:buFontTx/>
              <a:buNone/>
            </a:pPr>
            <a:r>
              <a:rPr lang="zh-CN" altLang="en-US" sz="2400" dirty="0">
                <a:solidFill>
                  <a:srgbClr val="000000"/>
                </a:solidFill>
                <a:latin typeface="微软雅黑" panose="020B0503020204020204" pitchFamily="34" charset="-122"/>
                <a:ea typeface="微软雅黑" panose="020B0503020204020204" pitchFamily="34" charset="-122"/>
                <a:sym typeface="黑体" panose="02010609060101010101" pitchFamily="49" charset="-122"/>
              </a:rPr>
              <a:t>高通量材料实验的大数据采集与加工技术</a:t>
            </a:r>
          </a:p>
        </p:txBody>
      </p:sp>
      <p:cxnSp>
        <p:nvCxnSpPr>
          <p:cNvPr id="4" name="直接连接符 3"/>
          <p:cNvCxnSpPr/>
          <p:nvPr/>
        </p:nvCxnSpPr>
        <p:spPr>
          <a:xfrm>
            <a:off x="298450" y="825957"/>
            <a:ext cx="833437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1799025" y="3132940"/>
            <a:ext cx="5827236" cy="785215"/>
          </a:xfrm>
          <a:prstGeom prst="rect">
            <a:avLst/>
          </a:prstGeom>
        </p:spPr>
        <p:txBody>
          <a:bodyPr wrap="none">
            <a:spAutoFit/>
          </a:bodyPr>
          <a:lstStyle/>
          <a:p>
            <a:pPr marL="446088" indent="-446088" algn="ctr">
              <a:lnSpc>
                <a:spcPct val="110000"/>
              </a:lnSpc>
              <a:spcBef>
                <a:spcPct val="50000"/>
              </a:spcBef>
              <a:buClr>
                <a:srgbClr val="0000FF"/>
              </a:buClr>
              <a:buSzPct val="90000"/>
            </a:pPr>
            <a:r>
              <a:rPr lang="zh-CN" altLang="en-US" sz="4400" b="1" dirty="0">
                <a:solidFill>
                  <a:srgbClr val="800000"/>
                </a:solidFill>
                <a:latin typeface="微软雅黑" panose="020B0503020204020204" pitchFamily="34" charset="-122"/>
                <a:ea typeface="微软雅黑" panose="020B0503020204020204" pitchFamily="34" charset="-122"/>
                <a:sym typeface="黑体" panose="02010609060101010101" pitchFamily="49" charset="-122"/>
              </a:rPr>
              <a:t>谢谢、请提宝贵意见！</a:t>
            </a:r>
          </a:p>
        </p:txBody>
      </p:sp>
      <p:sp>
        <p:nvSpPr>
          <p:cNvPr id="11" name="文本占位符 4097"/>
          <p:cNvSpPr>
            <a:spLocks noGrp="1" noChangeArrowheads="1"/>
          </p:cNvSpPr>
          <p:nvPr>
            <p:ph idx="1"/>
          </p:nvPr>
        </p:nvSpPr>
        <p:spPr>
          <a:xfrm>
            <a:off x="3067050" y="6212499"/>
            <a:ext cx="2705100" cy="549275"/>
          </a:xfrm>
          <a:ln>
            <a:noFill/>
          </a:ln>
          <a:extLst>
            <a:ext uri="{91240B29-F687-4F45-9708-019B960494DF}">
              <a14:hiddenLine xmlns:a14="http://schemas.microsoft.com/office/drawing/2010/main" w="9525">
                <a:solidFill>
                  <a:srgbClr val="800000"/>
                </a:solidFill>
                <a:miter lim="800000"/>
                <a:headEnd/>
                <a:tailEnd/>
              </a14:hiddenLine>
            </a:ext>
          </a:extLst>
        </p:spPr>
        <p:txBody>
          <a:bodyPr/>
          <a:lstStyle/>
          <a:p>
            <a:pPr algn="ctr">
              <a:lnSpc>
                <a:spcPct val="150000"/>
              </a:lnSpc>
              <a:spcBef>
                <a:spcPct val="0"/>
              </a:spcBef>
              <a:buFontTx/>
              <a:buNone/>
            </a:pPr>
            <a:r>
              <a:rPr lang="en-US" altLang="zh-CN" sz="1800" dirty="0">
                <a:latin typeface="黑体" panose="02010609060101010101" pitchFamily="49" charset="-122"/>
                <a:ea typeface="黑体" panose="02010609060101010101" pitchFamily="49" charset="-122"/>
              </a:rPr>
              <a:t>2017</a:t>
            </a:r>
            <a:r>
              <a:rPr lang="zh-CN" altLang="en-US" sz="1800" dirty="0">
                <a:latin typeface="黑体" panose="02010609060101010101" pitchFamily="49" charset="-122"/>
                <a:ea typeface="黑体" panose="02010609060101010101" pitchFamily="49" charset="-122"/>
              </a:rPr>
              <a:t>年</a:t>
            </a:r>
            <a:r>
              <a:rPr lang="en-US" altLang="zh-CN" sz="1800" dirty="0">
                <a:latin typeface="黑体" panose="02010609060101010101" pitchFamily="49" charset="-122"/>
                <a:ea typeface="黑体" panose="02010609060101010101" pitchFamily="49" charset="-122"/>
              </a:rPr>
              <a:t>10</a:t>
            </a:r>
            <a:r>
              <a:rPr lang="zh-CN" altLang="en-US" sz="1800" dirty="0">
                <a:latin typeface="黑体" panose="02010609060101010101" pitchFamily="49" charset="-122"/>
                <a:ea typeface="黑体" panose="02010609060101010101" pitchFamily="49" charset="-122"/>
              </a:rPr>
              <a:t>月</a:t>
            </a:r>
            <a:endParaRPr lang="zh-CN" altLang="en-US" sz="1800" dirty="0">
              <a:solidFill>
                <a:srgbClr val="000000"/>
              </a:solidFill>
              <a:latin typeface="黑体" panose="02010609060101010101" pitchFamily="49" charset="-122"/>
              <a:ea typeface="黑体" panose="02010609060101010101" pitchFamily="49" charset="-122"/>
              <a:sym typeface="黑体" panose="02010609060101010101" pitchFamily="49" charset="-122"/>
            </a:endParaRPr>
          </a:p>
        </p:txBody>
      </p:sp>
      <p:sp>
        <p:nvSpPr>
          <p:cNvPr id="13" name="矩形 5"/>
          <p:cNvSpPr>
            <a:spLocks noChangeArrowheads="1"/>
          </p:cNvSpPr>
          <p:nvPr/>
        </p:nvSpPr>
        <p:spPr bwMode="auto">
          <a:xfrm>
            <a:off x="2325234" y="4533997"/>
            <a:ext cx="4491944"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nSpc>
                <a:spcPct val="150000"/>
              </a:lnSpc>
              <a:spcBef>
                <a:spcPct val="0"/>
              </a:spcBef>
              <a:buFontTx/>
              <a:buNone/>
            </a:pPr>
            <a:r>
              <a:rPr lang="zh-CN" altLang="en-US" sz="1800" b="1" dirty="0">
                <a:solidFill>
                  <a:srgbClr val="000000"/>
                </a:solidFill>
                <a:latin typeface="黑体" panose="02010609060101010101" pitchFamily="49" charset="-122"/>
                <a:ea typeface="黑体" panose="02010609060101010101" pitchFamily="49" charset="-122"/>
              </a:rPr>
              <a:t>负责单位：北京科技大学</a:t>
            </a:r>
            <a:endParaRPr lang="en-US" altLang="zh-CN" sz="1800" b="1" dirty="0">
              <a:solidFill>
                <a:srgbClr val="000000"/>
              </a:solidFill>
              <a:latin typeface="黑体" panose="02010609060101010101" pitchFamily="49" charset="-122"/>
              <a:ea typeface="黑体" panose="02010609060101010101" pitchFamily="49" charset="-122"/>
            </a:endParaRPr>
          </a:p>
          <a:p>
            <a:pPr>
              <a:lnSpc>
                <a:spcPct val="150000"/>
              </a:lnSpc>
              <a:spcBef>
                <a:spcPct val="0"/>
              </a:spcBef>
              <a:buFontTx/>
              <a:buNone/>
            </a:pPr>
            <a:r>
              <a:rPr lang="zh-CN" altLang="en-US" sz="1800" b="1" dirty="0">
                <a:solidFill>
                  <a:srgbClr val="000000"/>
                </a:solidFill>
                <a:latin typeface="黑体" panose="02010609060101010101" pitchFamily="49" charset="-122"/>
                <a:ea typeface="黑体" panose="02010609060101010101" pitchFamily="49" charset="-122"/>
              </a:rPr>
              <a:t>参加单位：上海交通大学、上海大学</a:t>
            </a:r>
            <a:endParaRPr lang="en-US" altLang="zh-CN" sz="1800" b="1" dirty="0">
              <a:solidFill>
                <a:srgbClr val="000000"/>
              </a:solidFill>
              <a:latin typeface="黑体" panose="02010609060101010101" pitchFamily="49" charset="-122"/>
              <a:ea typeface="黑体" panose="02010609060101010101" pitchFamily="49" charset="-122"/>
            </a:endParaRPr>
          </a:p>
          <a:p>
            <a:pPr>
              <a:lnSpc>
                <a:spcPct val="150000"/>
              </a:lnSpc>
              <a:spcBef>
                <a:spcPct val="0"/>
              </a:spcBef>
              <a:buFontTx/>
              <a:buNone/>
            </a:pPr>
            <a:r>
              <a:rPr lang="en-US" altLang="zh-CN" sz="1800" b="1" dirty="0">
                <a:solidFill>
                  <a:srgbClr val="000000"/>
                </a:solidFill>
                <a:latin typeface="黑体" panose="02010609060101010101" pitchFamily="49" charset="-122"/>
                <a:ea typeface="黑体" panose="02010609060101010101" pitchFamily="49" charset="-122"/>
              </a:rPr>
              <a:t>          </a:t>
            </a:r>
            <a:r>
              <a:rPr lang="zh-CN" altLang="en-US" sz="1800" b="1" dirty="0">
                <a:solidFill>
                  <a:srgbClr val="000000"/>
                </a:solidFill>
                <a:latin typeface="黑体" panose="02010609060101010101" pitchFamily="49" charset="-122"/>
                <a:ea typeface="黑体" panose="02010609060101010101" pitchFamily="49" charset="-122"/>
              </a:rPr>
              <a:t>北京理工大学</a:t>
            </a:r>
            <a:endParaRPr lang="en-US" altLang="zh-CN" sz="900" b="1" dirty="0">
              <a:solidFill>
                <a:srgbClr val="000000"/>
              </a:solidFill>
              <a:latin typeface="黑体" panose="02010609060101010101" pitchFamily="49" charset="-122"/>
              <a:ea typeface="黑体" panose="02010609060101010101" pitchFamily="49" charset="-122"/>
            </a:endParaRPr>
          </a:p>
          <a:p>
            <a:pPr>
              <a:lnSpc>
                <a:spcPct val="150000"/>
              </a:lnSpc>
              <a:spcBef>
                <a:spcPct val="0"/>
              </a:spcBef>
              <a:buFontTx/>
              <a:buNone/>
            </a:pPr>
            <a:r>
              <a:rPr lang="zh-CN" altLang="en-US" sz="1600" b="1" dirty="0">
                <a:solidFill>
                  <a:srgbClr val="000000"/>
                </a:solidFill>
                <a:latin typeface="黑体" panose="02010609060101010101" pitchFamily="49" charset="-122"/>
                <a:ea typeface="黑体" panose="02010609060101010101" pitchFamily="49" charset="-122"/>
              </a:rPr>
              <a:t>汇报人：班晓娟</a:t>
            </a:r>
            <a:endParaRPr lang="en-US" altLang="zh-CN" sz="1600" b="1" dirty="0">
              <a:solidFill>
                <a:srgbClr val="000000"/>
              </a:solidFill>
              <a:latin typeface="黑体" panose="02010609060101010101" pitchFamily="49" charset="-122"/>
              <a:ea typeface="黑体" panose="02010609060101010101" pitchFamily="49" charset="-122"/>
            </a:endParaRPr>
          </a:p>
        </p:txBody>
      </p:sp>
      <p:sp>
        <p:nvSpPr>
          <p:cNvPr id="10" name="文本框 4098"/>
          <p:cNvSpPr txBox="1">
            <a:spLocks noChangeArrowheads="1"/>
          </p:cNvSpPr>
          <p:nvPr/>
        </p:nvSpPr>
        <p:spPr bwMode="auto">
          <a:xfrm>
            <a:off x="151606" y="173363"/>
            <a:ext cx="883920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a:lnSpc>
                <a:spcPct val="150000"/>
              </a:lnSpc>
              <a:spcBef>
                <a:spcPct val="0"/>
              </a:spcBef>
              <a:buFontTx/>
              <a:buNone/>
            </a:pPr>
            <a:r>
              <a:rPr lang="zh-CN" altLang="en-US" sz="2200" dirty="0">
                <a:solidFill>
                  <a:srgbClr val="000000"/>
                </a:solidFill>
                <a:latin typeface="黑体" panose="02010609060101010101" pitchFamily="49" charset="-122"/>
                <a:ea typeface="黑体" panose="02010609060101010101" pitchFamily="49" charset="-122"/>
                <a:sym typeface="黑体" panose="02010609060101010101" pitchFamily="49" charset="-122"/>
              </a:rPr>
              <a:t> </a:t>
            </a:r>
            <a:r>
              <a:rPr lang="zh-CN" altLang="en-US" sz="2000" dirty="0">
                <a:solidFill>
                  <a:srgbClr val="000000"/>
                </a:solidFill>
                <a:latin typeface="黑体" panose="02010609060101010101" pitchFamily="49" charset="-122"/>
                <a:ea typeface="黑体" panose="02010609060101010101" pitchFamily="49" charset="-122"/>
              </a:rPr>
              <a:t>“材料基因工程关键技术与支撑平台”国家重点研发计划项目年度进展</a:t>
            </a:r>
            <a:endParaRPr lang="zh-CN" altLang="en-US" sz="22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075944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xmlns="" id="{CA4BBEB4-A806-450D-9DA7-1FAFD242D4D7}"/>
              </a:ext>
            </a:extLst>
          </p:cNvPr>
          <p:cNvSpPr>
            <a:spLocks noChangeArrowheads="1"/>
          </p:cNvSpPr>
          <p:nvPr/>
        </p:nvSpPr>
        <p:spPr bwMode="auto">
          <a:xfrm>
            <a:off x="193677" y="244477"/>
            <a:ext cx="479107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4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微软雅黑" panose="020B0503020204020204" pitchFamily="34" charset="-122"/>
              </a:rPr>
              <a:t>汇报内容</a:t>
            </a:r>
          </a:p>
        </p:txBody>
      </p:sp>
      <p:sp>
        <p:nvSpPr>
          <p:cNvPr id="16" name="文本框 13">
            <a:extLst>
              <a:ext uri="{FF2B5EF4-FFF2-40B4-BE49-F238E27FC236}">
                <a16:creationId xmlns:a16="http://schemas.microsoft.com/office/drawing/2014/main" xmlns="" id="{1AFACEF2-4BD0-4FA1-8300-4804D6D11229}"/>
              </a:ext>
            </a:extLst>
          </p:cNvPr>
          <p:cNvSpPr txBox="1">
            <a:spLocks noChangeArrowheads="1"/>
          </p:cNvSpPr>
          <p:nvPr/>
        </p:nvSpPr>
        <p:spPr bwMode="auto">
          <a:xfrm>
            <a:off x="503238" y="1637348"/>
            <a:ext cx="10287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36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目</a:t>
            </a:r>
            <a:endParaRPr kumimoji="0" lang="en-US" altLang="zh-CN" sz="36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36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录</a:t>
            </a:r>
          </a:p>
        </p:txBody>
      </p:sp>
      <p:cxnSp>
        <p:nvCxnSpPr>
          <p:cNvPr id="17" name="直接连接符 16">
            <a:extLst>
              <a:ext uri="{FF2B5EF4-FFF2-40B4-BE49-F238E27FC236}">
                <a16:creationId xmlns:a16="http://schemas.microsoft.com/office/drawing/2014/main" xmlns="" id="{7F7488EA-C2D3-4D5E-B733-38526F7D73D1}"/>
              </a:ext>
            </a:extLst>
          </p:cNvPr>
          <p:cNvCxnSpPr/>
          <p:nvPr/>
        </p:nvCxnSpPr>
        <p:spPr>
          <a:xfrm>
            <a:off x="1544955" y="1922728"/>
            <a:ext cx="0" cy="4123690"/>
          </a:xfrm>
          <a:prstGeom prst="line">
            <a:avLst/>
          </a:prstGeom>
          <a:ln w="31750">
            <a:solidFill>
              <a:srgbClr val="A50021"/>
            </a:solidFill>
          </a:ln>
        </p:spPr>
        <p:style>
          <a:lnRef idx="1">
            <a:schemeClr val="accent1"/>
          </a:lnRef>
          <a:fillRef idx="0">
            <a:schemeClr val="accent1"/>
          </a:fillRef>
          <a:effectRef idx="0">
            <a:schemeClr val="accent1"/>
          </a:effectRef>
          <a:fontRef idx="minor">
            <a:schemeClr val="tx1"/>
          </a:fontRef>
        </p:style>
      </p:cxnSp>
      <p:sp>
        <p:nvSpPr>
          <p:cNvPr id="23" name="内容占位符 2">
            <a:extLst>
              <a:ext uri="{FF2B5EF4-FFF2-40B4-BE49-F238E27FC236}">
                <a16:creationId xmlns:a16="http://schemas.microsoft.com/office/drawing/2014/main" xmlns="" id="{15AC7C4C-616D-4094-9389-4C5F24F18B5D}"/>
              </a:ext>
            </a:extLst>
          </p:cNvPr>
          <p:cNvSpPr txBox="1">
            <a:spLocks/>
          </p:cNvSpPr>
          <p:nvPr/>
        </p:nvSpPr>
        <p:spPr bwMode="auto">
          <a:xfrm>
            <a:off x="-633093" y="1909689"/>
            <a:ext cx="11235690" cy="368177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3343500" marR="0" lvl="0" indent="-571500" algn="l" defTabSz="914400" rtl="0" eaLnBrk="1" fontAlgn="base" latinLnBrk="0" hangingPunct="1">
              <a:lnSpc>
                <a:spcPts val="5300"/>
              </a:lnSpc>
              <a:spcBef>
                <a:spcPct val="20000"/>
              </a:spcBef>
              <a:spcAft>
                <a:spcPct val="0"/>
              </a:spcAft>
              <a:buClrTx/>
              <a:buSzTx/>
              <a:buFont typeface="+mj-ea"/>
              <a:buAutoNum type="ea1JpnChsDbPeriod"/>
              <a:tabLst/>
              <a:defRPr/>
            </a:pPr>
            <a:r>
              <a:rPr kumimoji="0" lang="zh-CN" altLang="en-US"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课题研究目标</a:t>
            </a:r>
            <a:endPar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endParaRPr>
          </a:p>
          <a:p>
            <a:pPr marL="3343500" marR="0" lvl="0" indent="-571500" algn="l" defTabSz="914400" rtl="0" eaLnBrk="1" fontAlgn="base" latinLnBrk="0" hangingPunct="1">
              <a:lnSpc>
                <a:spcPts val="5300"/>
              </a:lnSpc>
              <a:spcBef>
                <a:spcPct val="20000"/>
              </a:spcBef>
              <a:spcAft>
                <a:spcPct val="0"/>
              </a:spcAft>
              <a:buClrTx/>
              <a:buSzTx/>
              <a:buFont typeface="+mj-ea"/>
              <a:buAutoNum type="ea1JpnChsDbPeriod"/>
              <a:tabLst/>
              <a:defRPr/>
            </a:pPr>
            <a:r>
              <a:rPr lang="zh-CN" altLang="en-US" sz="2800" dirty="0">
                <a:solidFill>
                  <a:srgbClr val="000000"/>
                </a:solidFill>
                <a:latin typeface="黑体" panose="02010609060101010101" pitchFamily="49" charset="-122"/>
                <a:ea typeface="黑体" panose="02010609060101010101" pitchFamily="49" charset="-122"/>
              </a:rPr>
              <a:t>课题研究内容</a:t>
            </a:r>
            <a:endPar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endParaRPr>
          </a:p>
          <a:p>
            <a:pPr marL="3343500" marR="0" lvl="0" indent="-571500" algn="l" defTabSz="914400" rtl="0" eaLnBrk="1" fontAlgn="base" latinLnBrk="0" hangingPunct="1">
              <a:lnSpc>
                <a:spcPts val="5300"/>
              </a:lnSpc>
              <a:spcBef>
                <a:spcPct val="20000"/>
              </a:spcBef>
              <a:spcAft>
                <a:spcPct val="0"/>
              </a:spcAft>
              <a:buClrTx/>
              <a:buSzTx/>
              <a:buFont typeface="+mj-ea"/>
              <a:buAutoNum type="ea1JpnChsDbPeriod"/>
              <a:tabLst/>
              <a:defRPr/>
            </a:pPr>
            <a:r>
              <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2016-2017</a:t>
            </a:r>
            <a:r>
              <a:rPr kumimoji="0" lang="zh-CN" altLang="en-US"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年度研究计划</a:t>
            </a:r>
            <a:endPar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endParaRPr>
          </a:p>
          <a:p>
            <a:pPr marL="3343500" marR="0" lvl="0" indent="-571500" algn="l" defTabSz="914400" rtl="0" eaLnBrk="1" fontAlgn="base" latinLnBrk="0" hangingPunct="1">
              <a:lnSpc>
                <a:spcPts val="5300"/>
              </a:lnSpc>
              <a:spcBef>
                <a:spcPct val="20000"/>
              </a:spcBef>
              <a:spcAft>
                <a:spcPct val="0"/>
              </a:spcAft>
              <a:buClrTx/>
              <a:buSzTx/>
              <a:buFont typeface="+mj-ea"/>
              <a:buAutoNum type="ea1JpnChsDbPeriod"/>
              <a:tabLst/>
              <a:defRPr/>
            </a:pPr>
            <a:r>
              <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2016-2017</a:t>
            </a:r>
            <a:r>
              <a:rPr kumimoji="0" lang="zh-CN" altLang="en-US"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年度研究成果概述</a:t>
            </a:r>
            <a:endPar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endParaRPr>
          </a:p>
          <a:p>
            <a:pPr marL="3343500" marR="0" lvl="0" indent="-571500" algn="l" defTabSz="914400" rtl="0" eaLnBrk="1" fontAlgn="base" latinLnBrk="0" hangingPunct="1">
              <a:lnSpc>
                <a:spcPts val="5300"/>
              </a:lnSpc>
              <a:spcBef>
                <a:spcPct val="20000"/>
              </a:spcBef>
              <a:spcAft>
                <a:spcPct val="0"/>
              </a:spcAft>
              <a:buClrTx/>
              <a:buSzTx/>
              <a:buFont typeface="+mj-ea"/>
              <a:buAutoNum type="ea1JpnChsDbPeriod"/>
              <a:tabLst/>
              <a:defRPr/>
            </a:pPr>
            <a:r>
              <a:rPr kumimoji="0" lang="zh-CN" altLang="en-US"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rPr>
              <a:t>下一年度研究计划</a:t>
            </a:r>
            <a:endParaRPr kumimoji="0" lang="en-US" altLang="zh-CN" sz="28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Arial" panose="020B0604020202020204" pitchFamily="34" charset="0"/>
            </a:endParaRPr>
          </a:p>
        </p:txBody>
      </p:sp>
      <p:grpSp>
        <p:nvGrpSpPr>
          <p:cNvPr id="2" name="组合 1"/>
          <p:cNvGrpSpPr/>
          <p:nvPr/>
        </p:nvGrpSpPr>
        <p:grpSpPr>
          <a:xfrm>
            <a:off x="1967548" y="2618790"/>
            <a:ext cx="6840000" cy="3095211"/>
            <a:chOff x="1967548" y="2946524"/>
            <a:chExt cx="6840000" cy="3095211"/>
          </a:xfrm>
        </p:grpSpPr>
        <p:grpSp>
          <p:nvGrpSpPr>
            <p:cNvPr id="18" name="组合 17">
              <a:extLst>
                <a:ext uri="{FF2B5EF4-FFF2-40B4-BE49-F238E27FC236}">
                  <a16:creationId xmlns:a16="http://schemas.microsoft.com/office/drawing/2014/main" xmlns="" id="{0BBD02F2-3F67-4DC0-93E6-70E4AC124303}"/>
                </a:ext>
              </a:extLst>
            </p:cNvPr>
            <p:cNvGrpSpPr/>
            <p:nvPr/>
          </p:nvGrpSpPr>
          <p:grpSpPr>
            <a:xfrm>
              <a:off x="1967548" y="2946524"/>
              <a:ext cx="6840000" cy="2316510"/>
              <a:chOff x="3491548" y="2668230"/>
              <a:chExt cx="6840000" cy="2316510"/>
            </a:xfrm>
          </p:grpSpPr>
          <p:cxnSp>
            <p:nvCxnSpPr>
              <p:cNvPr id="19" name="直接连接符 18">
                <a:extLst>
                  <a:ext uri="{FF2B5EF4-FFF2-40B4-BE49-F238E27FC236}">
                    <a16:creationId xmlns:a16="http://schemas.microsoft.com/office/drawing/2014/main" xmlns="" id="{2AF34BE6-C244-4260-A2C4-46C041AA7D4E}"/>
                  </a:ext>
                </a:extLst>
              </p:cNvPr>
              <p:cNvCxnSpPr>
                <a:cxnSpLocks/>
              </p:cNvCxnSpPr>
              <p:nvPr/>
            </p:nvCxnSpPr>
            <p:spPr>
              <a:xfrm>
                <a:off x="3491548" y="2668230"/>
                <a:ext cx="6840000" cy="0"/>
              </a:xfrm>
              <a:prstGeom prst="line">
                <a:avLst/>
              </a:prstGeom>
              <a:ln w="3175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xmlns="" id="{940F32C9-C521-47D1-963B-0609D338D4DC}"/>
                  </a:ext>
                </a:extLst>
              </p:cNvPr>
              <p:cNvCxnSpPr>
                <a:cxnSpLocks/>
              </p:cNvCxnSpPr>
              <p:nvPr/>
            </p:nvCxnSpPr>
            <p:spPr>
              <a:xfrm>
                <a:off x="3491548" y="3440400"/>
                <a:ext cx="6840000" cy="0"/>
              </a:xfrm>
              <a:prstGeom prst="line">
                <a:avLst/>
              </a:prstGeom>
              <a:ln w="3175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xmlns="" id="{72886005-5E96-47DA-A11E-00C3F71975A9}"/>
                  </a:ext>
                </a:extLst>
              </p:cNvPr>
              <p:cNvCxnSpPr>
                <a:cxnSpLocks/>
              </p:cNvCxnSpPr>
              <p:nvPr/>
            </p:nvCxnSpPr>
            <p:spPr>
              <a:xfrm>
                <a:off x="3491548" y="4212570"/>
                <a:ext cx="6840000" cy="0"/>
              </a:xfrm>
              <a:prstGeom prst="line">
                <a:avLst/>
              </a:prstGeom>
              <a:ln w="31750">
                <a:solidFill>
                  <a:srgbClr val="C00000"/>
                </a:solidFill>
                <a:prstDash val="sysDot"/>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xmlns="" id="{3A3D670C-641F-42C2-BB33-19FDA8E1149A}"/>
                  </a:ext>
                </a:extLst>
              </p:cNvPr>
              <p:cNvCxnSpPr>
                <a:cxnSpLocks/>
              </p:cNvCxnSpPr>
              <p:nvPr/>
            </p:nvCxnSpPr>
            <p:spPr>
              <a:xfrm>
                <a:off x="3491548" y="4984740"/>
                <a:ext cx="6840000" cy="0"/>
              </a:xfrm>
              <a:prstGeom prst="line">
                <a:avLst/>
              </a:prstGeom>
              <a:ln w="31750">
                <a:solidFill>
                  <a:srgbClr val="C00000"/>
                </a:solidFill>
                <a:prstDash val="sysDot"/>
              </a:ln>
            </p:spPr>
            <p:style>
              <a:lnRef idx="1">
                <a:schemeClr val="accent1"/>
              </a:lnRef>
              <a:fillRef idx="0">
                <a:schemeClr val="accent1"/>
              </a:fillRef>
              <a:effectRef idx="0">
                <a:schemeClr val="accent1"/>
              </a:effectRef>
              <a:fontRef idx="minor">
                <a:schemeClr val="tx1"/>
              </a:fontRef>
            </p:style>
          </p:cxnSp>
        </p:grpSp>
        <p:cxnSp>
          <p:nvCxnSpPr>
            <p:cNvPr id="11" name="直接连接符 10">
              <a:extLst>
                <a:ext uri="{FF2B5EF4-FFF2-40B4-BE49-F238E27FC236}">
                  <a16:creationId xmlns:a16="http://schemas.microsoft.com/office/drawing/2014/main" xmlns="" id="{3A3D670C-641F-42C2-BB33-19FDA8E1149A}"/>
                </a:ext>
              </a:extLst>
            </p:cNvPr>
            <p:cNvCxnSpPr>
              <a:cxnSpLocks/>
            </p:cNvCxnSpPr>
            <p:nvPr/>
          </p:nvCxnSpPr>
          <p:spPr>
            <a:xfrm>
              <a:off x="1967548" y="6041735"/>
              <a:ext cx="6840000" cy="0"/>
            </a:xfrm>
            <a:prstGeom prst="line">
              <a:avLst/>
            </a:prstGeom>
            <a:ln w="31750">
              <a:solidFill>
                <a:srgbClr val="C00000"/>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1136333"/>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lvl="0" fontAlgn="base">
              <a:lnSpc>
                <a:spcPct val="140000"/>
              </a:lnSpc>
              <a:spcBef>
                <a:spcPct val="0"/>
              </a:spcBef>
              <a:spcAft>
                <a:spcPct val="0"/>
              </a:spcAft>
              <a:buNone/>
            </a:pPr>
            <a:r>
              <a:rPr kumimoji="0" lang="zh-CN" altLang="en-US" sz="28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微软雅黑" panose="020B0503020204020204" pitchFamily="34" charset="-122"/>
              </a:rPr>
              <a:t>一、</a:t>
            </a:r>
            <a:r>
              <a:rPr lang="zh-CN" altLang="en-US" sz="2800" b="1" dirty="0">
                <a:latin typeface="黑体" panose="02010609060101010101" pitchFamily="49" charset="-122"/>
                <a:ea typeface="黑体" panose="02010609060101010101" pitchFamily="49" charset="-122"/>
                <a:sym typeface="微软雅黑" panose="020B0503020204020204" pitchFamily="34" charset="-122"/>
              </a:rPr>
              <a:t>课题研究目标</a:t>
            </a:r>
            <a:endParaRPr kumimoji="0" lang="zh-CN" altLang="en-US" sz="2000" b="1" i="0" u="none" strike="noStrike" kern="1200" cap="none" spc="0" normalizeH="0" baseline="0" noProof="0" dirty="0">
              <a:ln>
                <a:noFill/>
              </a:ln>
              <a:solidFill>
                <a:srgbClr val="C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微软雅黑" panose="020B0503020204020204" pitchFamily="34" charset="-122"/>
            </a:endParaRPr>
          </a:p>
        </p:txBody>
      </p:sp>
      <p:sp>
        <p:nvSpPr>
          <p:cNvPr id="3" name="灯片编号占位符 2"/>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第</a:t>
            </a:r>
            <a:fld id="{D4CB6D37-35D3-4727-8700-7C2312C62034}" type="slidenum">
              <a:rPr kumimoji="0" lang="zh-CN" altLang="en-US" sz="1400" b="0" i="0" u="none" strike="noStrike" kern="1200" cap="none" spc="0" normalizeH="0" baseline="0" noProof="0" smtClean="0">
                <a:ln>
                  <a:noFill/>
                </a:ln>
                <a:solidFill>
                  <a:srgbClr val="000000"/>
                </a:solidFill>
                <a:effectLst/>
                <a:uLnTx/>
                <a:uFillTx/>
                <a:latin typeface="黑体" panose="02010609060101010101" pitchFamily="49" charset="-122"/>
                <a:ea typeface="黑体" panose="02010609060101010101" pitchFamily="49" charset="-122"/>
                <a:cs typeface="+mn-cs"/>
              </a:rPr>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t>3</a:t>
            </a:fld>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页，共</a:t>
            </a:r>
            <a:r>
              <a:rPr kumimoji="0" lang="en-US" altLang="zh-CN"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25</a:t>
            </a: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a:t>
            </a:r>
          </a:p>
        </p:txBody>
      </p:sp>
      <p:sp>
        <p:nvSpPr>
          <p:cNvPr id="44" name="矩形 145"/>
          <p:cNvSpPr>
            <a:spLocks noChangeArrowheads="1"/>
          </p:cNvSpPr>
          <p:nvPr/>
        </p:nvSpPr>
        <p:spPr bwMode="auto">
          <a:xfrm>
            <a:off x="352750" y="2556853"/>
            <a:ext cx="8505173" cy="1880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50000"/>
              </a:lnSpc>
              <a:spcBef>
                <a:spcPct val="0"/>
              </a:spcBef>
              <a:spcAft>
                <a:spcPct val="0"/>
              </a:spcAft>
              <a:buClrTx/>
              <a:buSzTx/>
              <a:buFontTx/>
              <a:buNone/>
              <a:tabLst/>
              <a:defRPr/>
            </a:pPr>
            <a:r>
              <a:rPr lang="zh-CN" altLang="en-US" sz="2000" b="1"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       研发材料高通量实验复杂异构数据高效融合及处理等技术，形成材料实验数据采集、集成、分析和推送标准化流程；研发材料衍射实验（</a:t>
            </a:r>
            <a:r>
              <a:rPr lang="en-US" altLang="zh-CN" sz="2000" b="1"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X </a:t>
            </a:r>
            <a:r>
              <a:rPr lang="zh-CN" altLang="en-US" sz="2000" b="1" dirty="0">
                <a:solidFill>
                  <a:srgbClr val="000000"/>
                </a:solidFill>
                <a:latin typeface="Times New Roman" panose="02020603050405020304" pitchFamily="18" charset="0"/>
                <a:ea typeface="黑体" panose="02010609060101010101" pitchFamily="49" charset="-122"/>
                <a:cs typeface="Times New Roman" panose="02020603050405020304" pitchFamily="18" charset="0"/>
              </a:rPr>
              <a:t>射线衍射和同步辐射实验）和服役性能现场实验批量数据的处理加工技术，为高通量材料实验数据的处理、整合和存储奠定技术基础。 </a:t>
            </a:r>
            <a:endParaRPr kumimoji="0" lang="zh-CN" altLang="en-US" sz="20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478831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lvl="0" fontAlgn="base">
              <a:lnSpc>
                <a:spcPct val="140000"/>
              </a:lnSpc>
              <a:spcBef>
                <a:spcPct val="0"/>
              </a:spcBef>
              <a:spcAft>
                <a:spcPct val="0"/>
              </a:spcAft>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二</a:t>
            </a:r>
            <a:r>
              <a:rPr kumimoji="0" lang="zh-CN" altLang="en-US" sz="28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微软雅黑" panose="020B0503020204020204" pitchFamily="34" charset="-122"/>
              </a:rPr>
              <a:t>、</a:t>
            </a:r>
            <a:r>
              <a:rPr lang="zh-CN" altLang="en-US" sz="2800" b="1" dirty="0">
                <a:latin typeface="黑体" panose="02010609060101010101" pitchFamily="49" charset="-122"/>
                <a:ea typeface="黑体" panose="02010609060101010101" pitchFamily="49" charset="-122"/>
                <a:sym typeface="微软雅黑" panose="020B0503020204020204" pitchFamily="34" charset="-122"/>
              </a:rPr>
              <a:t>课题研究内容</a:t>
            </a:r>
            <a:endParaRPr kumimoji="0" lang="zh-CN" altLang="en-US" sz="2000" b="1" i="0" u="none" strike="noStrike" kern="1200" cap="none" spc="0" normalizeH="0" baseline="0" noProof="0" dirty="0">
              <a:ln>
                <a:noFill/>
              </a:ln>
              <a:solidFill>
                <a:srgbClr val="C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微软雅黑" panose="020B0503020204020204" pitchFamily="34" charset="-122"/>
            </a:endParaRPr>
          </a:p>
        </p:txBody>
      </p:sp>
      <p:grpSp>
        <p:nvGrpSpPr>
          <p:cNvPr id="6" name="组合 5"/>
          <p:cNvGrpSpPr>
            <a:grpSpLocks/>
          </p:cNvGrpSpPr>
          <p:nvPr/>
        </p:nvGrpSpPr>
        <p:grpSpPr bwMode="auto">
          <a:xfrm>
            <a:off x="98312" y="4280414"/>
            <a:ext cx="8918688" cy="2052637"/>
            <a:chOff x="82437" y="3227388"/>
            <a:chExt cx="8918688" cy="2052637"/>
          </a:xfrm>
        </p:grpSpPr>
        <p:sp>
          <p:nvSpPr>
            <p:cNvPr id="7" name="矩形 86"/>
            <p:cNvSpPr>
              <a:spLocks noChangeArrowheads="1"/>
            </p:cNvSpPr>
            <p:nvPr/>
          </p:nvSpPr>
          <p:spPr bwMode="auto">
            <a:xfrm>
              <a:off x="82437" y="4667175"/>
              <a:ext cx="1973262"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高通量实验数据采集、集成标准化流程</a:t>
              </a:r>
            </a:p>
          </p:txBody>
        </p:sp>
        <p:sp>
          <p:nvSpPr>
            <p:cNvPr id="8" name="矩形 88"/>
            <p:cNvSpPr>
              <a:spLocks noChangeArrowheads="1"/>
            </p:cNvSpPr>
            <p:nvPr/>
          </p:nvSpPr>
          <p:spPr bwMode="auto">
            <a:xfrm>
              <a:off x="1982547" y="4640701"/>
              <a:ext cx="1165705"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复杂异构数据融合分析</a:t>
              </a:r>
            </a:p>
          </p:txBody>
        </p:sp>
        <p:sp>
          <p:nvSpPr>
            <p:cNvPr id="9" name="矩形 8"/>
            <p:cNvSpPr/>
            <p:nvPr/>
          </p:nvSpPr>
          <p:spPr>
            <a:xfrm>
              <a:off x="107950" y="3227388"/>
              <a:ext cx="8893175" cy="2052637"/>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1" i="0" u="none" strike="noStrike" kern="1200" cap="none" spc="0" normalizeH="0" baseline="0" noProof="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sp>
          <p:nvSpPr>
            <p:cNvPr id="10" name="矩形 100"/>
            <p:cNvSpPr>
              <a:spLocks noChangeArrowheads="1"/>
            </p:cNvSpPr>
            <p:nvPr/>
          </p:nvSpPr>
          <p:spPr bwMode="auto">
            <a:xfrm>
              <a:off x="7662864" y="4638214"/>
              <a:ext cx="1223962"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服役性能数据处理</a:t>
              </a:r>
            </a:p>
          </p:txBody>
        </p:sp>
        <p:sp>
          <p:nvSpPr>
            <p:cNvPr id="11" name="矩形 76"/>
            <p:cNvSpPr>
              <a:spLocks noChangeArrowheads="1"/>
            </p:cNvSpPr>
            <p:nvPr/>
          </p:nvSpPr>
          <p:spPr bwMode="auto">
            <a:xfrm>
              <a:off x="5917406" y="4662488"/>
              <a:ext cx="15557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同步辐射</a:t>
              </a:r>
              <a:r>
                <a:rPr kumimoji="0" lang="en-US" altLang="zh-CN"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X</a:t>
              </a: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射线衍射数据处理</a:t>
              </a:r>
              <a:endParaRPr kumimoji="0" lang="en-US" altLang="zh-CN"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pic>
          <p:nvPicPr>
            <p:cNvPr id="12" name="图片 9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81888" y="3270249"/>
              <a:ext cx="1377950" cy="1411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图片 10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76950" y="3348460"/>
              <a:ext cx="1198563" cy="12778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2975" y="3284920"/>
              <a:ext cx="1093788" cy="1353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矩形 76"/>
            <p:cNvSpPr>
              <a:spLocks noChangeArrowheads="1"/>
            </p:cNvSpPr>
            <p:nvPr/>
          </p:nvSpPr>
          <p:spPr bwMode="auto">
            <a:xfrm>
              <a:off x="3449638" y="4682101"/>
              <a:ext cx="2335212"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材料显微组织图像处理与定量表征</a:t>
              </a:r>
              <a:endParaRPr kumimoji="0" lang="en-US" altLang="zh-CN"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pic>
          <p:nvPicPr>
            <p:cNvPr id="16" name="图片 109"/>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616450" y="3284920"/>
              <a:ext cx="1254125" cy="1341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7" name="组合 139"/>
            <p:cNvGrpSpPr>
              <a:grpSpLocks/>
            </p:cNvGrpSpPr>
            <p:nvPr/>
          </p:nvGrpSpPr>
          <p:grpSpPr bwMode="auto">
            <a:xfrm>
              <a:off x="1800225" y="3270250"/>
              <a:ext cx="1546225" cy="1356105"/>
              <a:chOff x="1800471" y="3050803"/>
              <a:chExt cx="1546569" cy="1355200"/>
            </a:xfrm>
          </p:grpSpPr>
          <p:pic>
            <p:nvPicPr>
              <p:cNvPr id="19" name="图片 140"/>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884605" y="3050803"/>
                <a:ext cx="1458000" cy="135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文本框 8"/>
              <p:cNvSpPr txBox="1">
                <a:spLocks noChangeArrowheads="1"/>
              </p:cNvSpPr>
              <p:nvPr/>
            </p:nvSpPr>
            <p:spPr bwMode="auto">
              <a:xfrm>
                <a:off x="1800471" y="3123297"/>
                <a:ext cx="46727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100" b="1" i="0" u="none" strike="noStrike" kern="1200" cap="none" spc="0" normalizeH="0" baseline="0" noProof="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宏观</a:t>
                </a:r>
              </a:p>
            </p:txBody>
          </p:sp>
          <p:sp>
            <p:nvSpPr>
              <p:cNvPr id="21" name="文本框 112"/>
              <p:cNvSpPr txBox="1">
                <a:spLocks noChangeArrowheads="1"/>
              </p:cNvSpPr>
              <p:nvPr/>
            </p:nvSpPr>
            <p:spPr bwMode="auto">
              <a:xfrm>
                <a:off x="2879767" y="3650861"/>
                <a:ext cx="46727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1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介观</a:t>
                </a:r>
              </a:p>
            </p:txBody>
          </p:sp>
          <p:sp>
            <p:nvSpPr>
              <p:cNvPr id="22" name="文本框 113"/>
              <p:cNvSpPr txBox="1">
                <a:spLocks noChangeArrowheads="1"/>
              </p:cNvSpPr>
              <p:nvPr/>
            </p:nvSpPr>
            <p:spPr bwMode="auto">
              <a:xfrm>
                <a:off x="1871955" y="4088489"/>
                <a:ext cx="46727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1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微观</a:t>
                </a:r>
              </a:p>
            </p:txBody>
          </p:sp>
        </p:grpSp>
        <p:pic>
          <p:nvPicPr>
            <p:cNvPr id="18" name="图片 144"/>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23825" y="3270249"/>
              <a:ext cx="1717675" cy="1356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 name="组合 22"/>
          <p:cNvGrpSpPr>
            <a:grpSpLocks/>
          </p:cNvGrpSpPr>
          <p:nvPr/>
        </p:nvGrpSpPr>
        <p:grpSpPr bwMode="auto">
          <a:xfrm>
            <a:off x="501650" y="2809119"/>
            <a:ext cx="8388350" cy="1454150"/>
            <a:chOff x="485775" y="1801813"/>
            <a:chExt cx="8388350" cy="1454150"/>
          </a:xfrm>
        </p:grpSpPr>
        <p:sp>
          <p:nvSpPr>
            <p:cNvPr id="24" name="矩形 23"/>
            <p:cNvSpPr/>
            <p:nvPr/>
          </p:nvSpPr>
          <p:spPr>
            <a:xfrm>
              <a:off x="1854200" y="1801813"/>
              <a:ext cx="1422400" cy="433387"/>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数据融合</a:t>
              </a:r>
            </a:p>
          </p:txBody>
        </p:sp>
        <p:sp>
          <p:nvSpPr>
            <p:cNvPr id="25" name="矩形 24"/>
            <p:cNvSpPr/>
            <p:nvPr/>
          </p:nvSpPr>
          <p:spPr>
            <a:xfrm>
              <a:off x="1854200" y="2235200"/>
              <a:ext cx="1422400" cy="719138"/>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主成分分析</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信息熵法</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贝叶斯估计</a:t>
              </a:r>
            </a:p>
          </p:txBody>
        </p:sp>
        <p:sp>
          <p:nvSpPr>
            <p:cNvPr id="26" name="矩形 25"/>
            <p:cNvSpPr/>
            <p:nvPr/>
          </p:nvSpPr>
          <p:spPr>
            <a:xfrm>
              <a:off x="3557587" y="1801813"/>
              <a:ext cx="2093913" cy="433387"/>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图像理解</a:t>
              </a:r>
            </a:p>
          </p:txBody>
        </p:sp>
        <p:sp>
          <p:nvSpPr>
            <p:cNvPr id="27" name="矩形 26"/>
            <p:cNvSpPr/>
            <p:nvPr/>
          </p:nvSpPr>
          <p:spPr>
            <a:xfrm>
              <a:off x="3558034" y="2234683"/>
              <a:ext cx="2094086" cy="717550"/>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numCol="2" anchor="ctr"/>
            <a:lstStyle/>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边缘提取</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纹理分析</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机器学习</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图像检索</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p:txBody>
        </p:sp>
        <p:sp>
          <p:nvSpPr>
            <p:cNvPr id="28" name="矩形 27"/>
            <p:cNvSpPr/>
            <p:nvPr/>
          </p:nvSpPr>
          <p:spPr>
            <a:xfrm>
              <a:off x="485775" y="1811338"/>
              <a:ext cx="1062037" cy="433387"/>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标准化</a:t>
              </a:r>
            </a:p>
          </p:txBody>
        </p:sp>
        <p:sp>
          <p:nvSpPr>
            <p:cNvPr id="29" name="矩形 28"/>
            <p:cNvSpPr/>
            <p:nvPr/>
          </p:nvSpPr>
          <p:spPr>
            <a:xfrm>
              <a:off x="485775" y="2251075"/>
              <a:ext cx="1062037" cy="714375"/>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数据编码</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模式物化</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内容过滤</a:t>
              </a:r>
            </a:p>
          </p:txBody>
        </p:sp>
        <p:sp>
          <p:nvSpPr>
            <p:cNvPr id="30" name="矩形 29"/>
            <p:cNvSpPr/>
            <p:nvPr/>
          </p:nvSpPr>
          <p:spPr>
            <a:xfrm>
              <a:off x="5907087" y="1817688"/>
              <a:ext cx="1401763" cy="417512"/>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衍射分析</a:t>
              </a:r>
            </a:p>
          </p:txBody>
        </p:sp>
        <p:sp>
          <p:nvSpPr>
            <p:cNvPr id="31" name="矩形 30"/>
            <p:cNvSpPr/>
            <p:nvPr/>
          </p:nvSpPr>
          <p:spPr>
            <a:xfrm>
              <a:off x="5907087" y="2235200"/>
              <a:ext cx="1401763" cy="719138"/>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衍射数据解构</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数据聚类分析</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本征信息提取</a:t>
              </a:r>
            </a:p>
          </p:txBody>
        </p:sp>
        <p:sp>
          <p:nvSpPr>
            <p:cNvPr id="32" name="矩形 31"/>
            <p:cNvSpPr/>
            <p:nvPr/>
          </p:nvSpPr>
          <p:spPr>
            <a:xfrm>
              <a:off x="7524750" y="1808163"/>
              <a:ext cx="1349375" cy="417512"/>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腐蚀实验</a:t>
              </a:r>
            </a:p>
          </p:txBody>
        </p:sp>
        <p:sp>
          <p:nvSpPr>
            <p:cNvPr id="33" name="矩形 32"/>
            <p:cNvSpPr/>
            <p:nvPr/>
          </p:nvSpPr>
          <p:spPr>
            <a:xfrm>
              <a:off x="7524750" y="2225675"/>
              <a:ext cx="1349375" cy="735013"/>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原位在线采集</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批量数据处理</a:t>
              </a:r>
              <a:endParaRPr kumimoji="0" lang="en-US" altLang="zh-CN"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endParaRPr>
            </a:p>
            <a:p>
              <a:pPr marL="93663" marR="0" lvl="0" indent="-93663"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zh-CN" alt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黑体" pitchFamily="49" charset="-122"/>
                  <a:cs typeface="Times New Roman" panose="02020603050405020304" pitchFamily="18" charset="0"/>
                </a:rPr>
                <a:t>分析模型</a:t>
              </a:r>
            </a:p>
          </p:txBody>
        </p:sp>
        <p:grpSp>
          <p:nvGrpSpPr>
            <p:cNvPr id="34" name="组合 2"/>
            <p:cNvGrpSpPr>
              <a:grpSpLocks/>
            </p:cNvGrpSpPr>
            <p:nvPr/>
          </p:nvGrpSpPr>
          <p:grpSpPr bwMode="auto">
            <a:xfrm>
              <a:off x="1139825" y="2979738"/>
              <a:ext cx="7161213" cy="276225"/>
              <a:chOff x="1139825" y="2979738"/>
              <a:chExt cx="7161213" cy="276225"/>
            </a:xfrm>
          </p:grpSpPr>
          <p:cxnSp>
            <p:nvCxnSpPr>
              <p:cNvPr id="35" name="直接箭头连接符 34"/>
              <p:cNvCxnSpPr/>
              <p:nvPr/>
            </p:nvCxnSpPr>
            <p:spPr>
              <a:xfrm>
                <a:off x="1139825" y="2979738"/>
                <a:ext cx="0" cy="265112"/>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flipH="1">
                <a:off x="2719387" y="2979738"/>
                <a:ext cx="1588" cy="266700"/>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6729412" y="2979738"/>
                <a:ext cx="1588" cy="276225"/>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a:off x="8301037" y="2979738"/>
                <a:ext cx="0" cy="276225"/>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a:off x="4119562" y="2979738"/>
                <a:ext cx="0" cy="276225"/>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a:off x="5316537" y="2979738"/>
                <a:ext cx="1588" cy="276225"/>
              </a:xfrm>
              <a:prstGeom prst="straightConnector1">
                <a:avLst/>
              </a:prstGeom>
              <a:ln w="158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grpSp>
      </p:grpSp>
      <p:sp>
        <p:nvSpPr>
          <p:cNvPr id="41" name="圆角矩形 40"/>
          <p:cNvSpPr/>
          <p:nvPr/>
        </p:nvSpPr>
        <p:spPr>
          <a:xfrm>
            <a:off x="501650" y="1977143"/>
            <a:ext cx="2801459" cy="714228"/>
          </a:xfrm>
          <a:prstGeom prst="roundRect">
            <a:avLst/>
          </a:prstGeom>
          <a:solidFill>
            <a:srgbClr val="DBEEF4"/>
          </a:solidFill>
          <a:ln w="2540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材料实验数据采集、集成、分析和推送的标准化流程</a:t>
            </a:r>
          </a:p>
        </p:txBody>
      </p:sp>
      <p:sp>
        <p:nvSpPr>
          <p:cNvPr id="42" name="圆角矩形 41"/>
          <p:cNvSpPr/>
          <p:nvPr/>
        </p:nvSpPr>
        <p:spPr>
          <a:xfrm>
            <a:off x="3498850" y="1983483"/>
            <a:ext cx="2270125" cy="713152"/>
          </a:xfrm>
          <a:prstGeom prst="roundRect">
            <a:avLst/>
          </a:prstGeom>
          <a:solidFill>
            <a:srgbClr val="DBEEF4"/>
          </a:solidFill>
          <a:ln w="2540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材料复杂显微组织结构高精度图像处理技术</a:t>
            </a:r>
          </a:p>
        </p:txBody>
      </p:sp>
      <p:sp>
        <p:nvSpPr>
          <p:cNvPr id="43" name="圆角矩形 42"/>
          <p:cNvSpPr/>
          <p:nvPr/>
        </p:nvSpPr>
        <p:spPr>
          <a:xfrm>
            <a:off x="5964716" y="1983998"/>
            <a:ext cx="3019425" cy="730103"/>
          </a:xfrm>
          <a:prstGeom prst="roundRect">
            <a:avLst/>
          </a:prstGeom>
          <a:solidFill>
            <a:srgbClr val="DBEEF4"/>
          </a:solidFill>
          <a:ln w="25400">
            <a:solidFill>
              <a:schemeClr val="bg1"/>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500" b="1" i="0" u="none" strike="noStrike" kern="1200" cap="none" spc="0" normalizeH="0" baseline="0" noProof="0" dirty="0">
                <a:ln>
                  <a:noFill/>
                </a:ln>
                <a:solidFill>
                  <a:srgbClr val="00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材料衍射实验和现场实验批量数据处理技术</a:t>
            </a:r>
          </a:p>
        </p:txBody>
      </p:sp>
      <p:sp>
        <p:nvSpPr>
          <p:cNvPr id="3" name="灯片编号占位符 2"/>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第</a:t>
            </a:r>
            <a:fld id="{D4CB6D37-35D3-4727-8700-7C2312C62034}" type="slidenum">
              <a:rPr kumimoji="0" lang="zh-CN" altLang="en-US" sz="1400" b="0" i="0" u="none" strike="noStrike" kern="1200" cap="none" spc="0" normalizeH="0" baseline="0" noProof="0" smtClean="0">
                <a:ln>
                  <a:noFill/>
                </a:ln>
                <a:solidFill>
                  <a:srgbClr val="000000"/>
                </a:solidFill>
                <a:effectLst/>
                <a:uLnTx/>
                <a:uFillTx/>
                <a:latin typeface="黑体" panose="02010609060101010101" pitchFamily="49" charset="-122"/>
                <a:ea typeface="黑体" panose="02010609060101010101" pitchFamily="49" charset="-122"/>
                <a:cs typeface="+mn-cs"/>
              </a:rPr>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t>4</a:t>
            </a:fld>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页，共</a:t>
            </a:r>
            <a:r>
              <a:rPr kumimoji="0" lang="en-US" altLang="zh-CN"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25</a:t>
            </a: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a:t>
            </a:r>
          </a:p>
        </p:txBody>
      </p:sp>
      <p:sp>
        <p:nvSpPr>
          <p:cNvPr id="2" name="矩形 1"/>
          <p:cNvSpPr/>
          <p:nvPr/>
        </p:nvSpPr>
        <p:spPr>
          <a:xfrm>
            <a:off x="187738" y="1309249"/>
            <a:ext cx="4572085" cy="492443"/>
          </a:xfrm>
          <a:prstGeom prst="rect">
            <a:avLst/>
          </a:prstGeom>
        </p:spPr>
        <p:txBody>
          <a:bodyPr wrap="none">
            <a:spAutoFit/>
          </a:bodyPr>
          <a:lstStyle/>
          <a:p>
            <a:pPr>
              <a:lnSpc>
                <a:spcPct val="130000"/>
              </a:lnSpc>
              <a:spcBef>
                <a:spcPct val="0"/>
              </a:spcBef>
            </a:pPr>
            <a:r>
              <a:rPr lang="zh-CN" altLang="en-US" sz="2000"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高通量材料实验数据的处理加工技术：</a:t>
            </a:r>
            <a:endParaRPr lang="en-US" altLang="zh-CN" sz="2000"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989030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lvl="0" fontAlgn="base">
              <a:lnSpc>
                <a:spcPct val="140000"/>
              </a:lnSpc>
              <a:spcBef>
                <a:spcPct val="0"/>
              </a:spcBef>
              <a:spcAft>
                <a:spcPct val="0"/>
              </a:spcAft>
              <a:buNone/>
            </a:pPr>
            <a:r>
              <a:rPr kumimoji="0" lang="zh-CN" altLang="en-US" sz="2800" b="1"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sym typeface="微软雅黑" panose="020B0503020204020204" pitchFamily="34" charset="-122"/>
              </a:rPr>
              <a:t>三、</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年度研究计划</a:t>
            </a:r>
          </a:p>
        </p:txBody>
      </p:sp>
      <p:sp>
        <p:nvSpPr>
          <p:cNvPr id="3" name="灯片编号占位符 2"/>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第</a:t>
            </a:r>
            <a:fld id="{D4CB6D37-35D3-4727-8700-7C2312C62034}" type="slidenum">
              <a:rPr kumimoji="0" lang="zh-CN" altLang="en-US" sz="1400" b="0" i="0" u="none" strike="noStrike" kern="1200" cap="none" spc="0" normalizeH="0" baseline="0" noProof="0" smtClean="0">
                <a:ln>
                  <a:noFill/>
                </a:ln>
                <a:solidFill>
                  <a:srgbClr val="000000"/>
                </a:solidFill>
                <a:effectLst/>
                <a:uLnTx/>
                <a:uFillTx/>
                <a:latin typeface="黑体" panose="02010609060101010101" pitchFamily="49" charset="-122"/>
                <a:ea typeface="黑体" panose="02010609060101010101" pitchFamily="49" charset="-122"/>
                <a:cs typeface="+mn-cs"/>
              </a:rPr>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t>5</a:t>
            </a:fld>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页，共</a:t>
            </a:r>
            <a:r>
              <a:rPr kumimoji="0" lang="en-US" altLang="zh-CN"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25</a:t>
            </a: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a:t>
            </a:r>
          </a:p>
        </p:txBody>
      </p:sp>
      <p:graphicFrame>
        <p:nvGraphicFramePr>
          <p:cNvPr id="44" name="表格 43">
            <a:extLst>
              <a:ext uri="{FF2B5EF4-FFF2-40B4-BE49-F238E27FC236}">
                <a16:creationId xmlns:a16="http://schemas.microsoft.com/office/drawing/2014/main" xmlns="" id="{61B86E19-0F49-484C-ACC5-B085B643DB0B}"/>
              </a:ext>
            </a:extLst>
          </p:cNvPr>
          <p:cNvGraphicFramePr>
            <a:graphicFrameLocks noGrp="1"/>
          </p:cNvGraphicFramePr>
          <p:nvPr>
            <p:extLst>
              <p:ext uri="{D42A27DB-BD31-4B8C-83A1-F6EECF244321}">
                <p14:modId xmlns:p14="http://schemas.microsoft.com/office/powerpoint/2010/main" val="3137807153"/>
              </p:ext>
            </p:extLst>
          </p:nvPr>
        </p:nvGraphicFramePr>
        <p:xfrm>
          <a:off x="313152" y="1372555"/>
          <a:ext cx="8534341" cy="4759960"/>
        </p:xfrm>
        <a:graphic>
          <a:graphicData uri="http://schemas.openxmlformats.org/drawingml/2006/table">
            <a:tbl>
              <a:tblPr firstRow="1" bandRow="1">
                <a:tableStyleId>{5C22544A-7EE6-4342-B048-85BDC9FD1C3A}</a:tableStyleId>
              </a:tblPr>
              <a:tblGrid>
                <a:gridCol w="1127342">
                  <a:extLst>
                    <a:ext uri="{9D8B030D-6E8A-4147-A177-3AD203B41FA5}">
                      <a16:colId xmlns:a16="http://schemas.microsoft.com/office/drawing/2014/main" xmlns="" val="3543969391"/>
                    </a:ext>
                  </a:extLst>
                </a:gridCol>
                <a:gridCol w="4439563">
                  <a:extLst>
                    <a:ext uri="{9D8B030D-6E8A-4147-A177-3AD203B41FA5}">
                      <a16:colId xmlns:a16="http://schemas.microsoft.com/office/drawing/2014/main" xmlns="" val="3158732993"/>
                    </a:ext>
                  </a:extLst>
                </a:gridCol>
                <a:gridCol w="2967436">
                  <a:extLst>
                    <a:ext uri="{9D8B030D-6E8A-4147-A177-3AD203B41FA5}">
                      <a16:colId xmlns:a16="http://schemas.microsoft.com/office/drawing/2014/main" xmlns="" val="2904608339"/>
                    </a:ext>
                  </a:extLst>
                </a:gridCol>
              </a:tblGrid>
              <a:tr h="370840">
                <a:tc>
                  <a:txBody>
                    <a:bodyPr/>
                    <a:lstStyle/>
                    <a:p>
                      <a:pPr algn="ctr"/>
                      <a:r>
                        <a:rPr lang="zh-CN" altLang="en-US" sz="1400" dirty="0">
                          <a:solidFill>
                            <a:schemeClr val="tx1"/>
                          </a:solidFill>
                          <a:latin typeface="黑体" panose="02010609060101010101" pitchFamily="49" charset="-122"/>
                          <a:ea typeface="黑体" panose="02010609060101010101" pitchFamily="49" charset="-122"/>
                        </a:rPr>
                        <a:t>年度</a:t>
                      </a:r>
                    </a:p>
                  </a:txBody>
                  <a:tcPr anchor="ctr"/>
                </a:tc>
                <a:tc>
                  <a:txBody>
                    <a:bodyPr/>
                    <a:lstStyle/>
                    <a:p>
                      <a:pPr algn="ctr"/>
                      <a:r>
                        <a:rPr lang="zh-CN" altLang="en-US" sz="1400" dirty="0">
                          <a:solidFill>
                            <a:schemeClr val="tx1"/>
                          </a:solidFill>
                          <a:latin typeface="黑体" panose="02010609060101010101" pitchFamily="49" charset="-122"/>
                          <a:ea typeface="黑体" panose="02010609060101010101" pitchFamily="49" charset="-122"/>
                        </a:rPr>
                        <a:t>任务</a:t>
                      </a:r>
                    </a:p>
                  </a:txBody>
                  <a:tcPr anchor="ctr"/>
                </a:tc>
                <a:tc>
                  <a:txBody>
                    <a:bodyPr/>
                    <a:lstStyle/>
                    <a:p>
                      <a:pPr algn="ctr"/>
                      <a:r>
                        <a:rPr lang="zh-CN" altLang="en-US" sz="1400" dirty="0">
                          <a:solidFill>
                            <a:schemeClr val="tx1"/>
                          </a:solidFill>
                          <a:latin typeface="黑体" panose="02010609060101010101" pitchFamily="49" charset="-122"/>
                          <a:ea typeface="黑体" panose="02010609060101010101" pitchFamily="49" charset="-122"/>
                        </a:rPr>
                        <a:t>考核指标</a:t>
                      </a:r>
                    </a:p>
                  </a:txBody>
                  <a:tcPr anchor="ctr"/>
                </a:tc>
                <a:extLst>
                  <a:ext uri="{0D108BD9-81ED-4DB2-BD59-A6C34878D82A}">
                    <a16:rowId xmlns:a16="http://schemas.microsoft.com/office/drawing/2014/main" xmlns="" val="499733064"/>
                  </a:ext>
                </a:extLst>
              </a:tr>
              <a:tr h="1854200">
                <a:tc>
                  <a:txBody>
                    <a:bodyPr/>
                    <a:lstStyle/>
                    <a:p>
                      <a:pPr algn="ctr"/>
                      <a:r>
                        <a:rPr lang="en-US" altLang="zh-CN" sz="1400" b="1" dirty="0">
                          <a:latin typeface="黑体" panose="02010609060101010101" pitchFamily="49" charset="-122"/>
                          <a:ea typeface="黑体" panose="02010609060101010101" pitchFamily="49" charset="-122"/>
                        </a:rPr>
                        <a:t>2016</a:t>
                      </a:r>
                      <a:r>
                        <a:rPr lang="zh-CN" altLang="en-US" sz="1400" b="1" dirty="0">
                          <a:latin typeface="黑体" panose="02010609060101010101" pitchFamily="49" charset="-122"/>
                          <a:ea typeface="黑体" panose="02010609060101010101" pitchFamily="49" charset="-122"/>
                        </a:rPr>
                        <a:t>年</a:t>
                      </a:r>
                      <a:r>
                        <a:rPr lang="en-US" altLang="zh-CN" sz="1400" b="1" dirty="0">
                          <a:latin typeface="黑体" panose="02010609060101010101" pitchFamily="49" charset="-122"/>
                          <a:ea typeface="黑体" panose="02010609060101010101" pitchFamily="49" charset="-122"/>
                        </a:rPr>
                        <a:t>7</a:t>
                      </a:r>
                      <a:r>
                        <a:rPr lang="zh-CN" altLang="en-US" sz="1400" b="1" dirty="0">
                          <a:latin typeface="黑体" panose="02010609060101010101" pitchFamily="49" charset="-122"/>
                          <a:ea typeface="黑体" panose="02010609060101010101" pitchFamily="49" charset="-122"/>
                        </a:rPr>
                        <a:t>月</a:t>
                      </a:r>
                      <a:endParaRPr lang="en-US" altLang="zh-CN" sz="1400" b="1" dirty="0">
                        <a:latin typeface="黑体" panose="02010609060101010101" pitchFamily="49" charset="-122"/>
                        <a:ea typeface="黑体" panose="02010609060101010101" pitchFamily="49" charset="-122"/>
                      </a:endParaRPr>
                    </a:p>
                    <a:p>
                      <a:pPr algn="ctr"/>
                      <a:r>
                        <a:rPr lang="en-US" altLang="zh-CN" sz="1400" b="1" dirty="0">
                          <a:latin typeface="黑体" panose="02010609060101010101" pitchFamily="49" charset="-122"/>
                          <a:ea typeface="黑体" panose="02010609060101010101" pitchFamily="49" charset="-122"/>
                        </a:rPr>
                        <a:t>-</a:t>
                      </a:r>
                    </a:p>
                    <a:p>
                      <a:pPr algn="ctr"/>
                      <a:r>
                        <a:rPr lang="en-US" altLang="zh-CN" sz="1400" b="1" dirty="0">
                          <a:latin typeface="黑体" panose="02010609060101010101" pitchFamily="49" charset="-122"/>
                          <a:ea typeface="黑体" panose="02010609060101010101" pitchFamily="49" charset="-122"/>
                        </a:rPr>
                        <a:t>2017</a:t>
                      </a:r>
                      <a:r>
                        <a:rPr lang="zh-CN" altLang="en-US" sz="1400" b="1" dirty="0">
                          <a:latin typeface="黑体" panose="02010609060101010101" pitchFamily="49" charset="-122"/>
                          <a:ea typeface="黑体" panose="02010609060101010101" pitchFamily="49" charset="-122"/>
                        </a:rPr>
                        <a:t>年</a:t>
                      </a:r>
                      <a:r>
                        <a:rPr lang="en-US" altLang="zh-CN" sz="1400" b="1" dirty="0">
                          <a:latin typeface="黑体" panose="02010609060101010101" pitchFamily="49" charset="-122"/>
                          <a:ea typeface="黑体" panose="02010609060101010101" pitchFamily="49" charset="-122"/>
                        </a:rPr>
                        <a:t>6</a:t>
                      </a:r>
                      <a:r>
                        <a:rPr lang="zh-CN" altLang="en-US" sz="1400" b="1" dirty="0">
                          <a:latin typeface="黑体" panose="02010609060101010101" pitchFamily="49" charset="-122"/>
                          <a:ea typeface="黑体" panose="02010609060101010101" pitchFamily="49" charset="-122"/>
                        </a:rPr>
                        <a:t>月</a:t>
                      </a:r>
                    </a:p>
                  </a:txBody>
                  <a:tcPr anchor="ctr"/>
                </a:tc>
                <a:tc>
                  <a:txBody>
                    <a:bodyPr/>
                    <a:lstStyle/>
                    <a:p>
                      <a:pPr>
                        <a:lnSpc>
                          <a:spcPct val="150000"/>
                        </a:lnSpc>
                        <a:spcAft>
                          <a:spcPts val="600"/>
                        </a:spcAft>
                      </a:pP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(1) </a:t>
                      </a: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研究海量材料实验数据高效标准化采集、分析和推送等方法；</a:t>
                      </a:r>
                      <a:endParaRPr lang="zh-CN" altLang="en-US" sz="1400" b="1" dirty="0">
                        <a:latin typeface="黑体" panose="02010609060101010101" pitchFamily="49" charset="-122"/>
                        <a:ea typeface="黑体" panose="02010609060101010101" pitchFamily="49" charset="-122"/>
                      </a:endParaRPr>
                    </a:p>
                    <a:p>
                      <a:pPr>
                        <a:lnSpc>
                          <a:spcPct val="150000"/>
                        </a:lnSpc>
                        <a:spcAft>
                          <a:spcPts val="600"/>
                        </a:spcAft>
                      </a:pP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(2) </a:t>
                      </a: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研究设计基于电偶电流、电阻探针等电化学传感器结合在线环境参数的实时采集技术；</a:t>
                      </a:r>
                      <a:endParaRPr lang="zh-CN" altLang="en-US" sz="1400" b="1" dirty="0">
                        <a:latin typeface="黑体" panose="02010609060101010101" pitchFamily="49" charset="-122"/>
                        <a:ea typeface="黑体" panose="02010609060101010101" pitchFamily="49" charset="-122"/>
                      </a:endParaRPr>
                    </a:p>
                    <a:p>
                      <a:pPr>
                        <a:lnSpc>
                          <a:spcPct val="150000"/>
                        </a:lnSpc>
                        <a:spcAft>
                          <a:spcPts val="600"/>
                        </a:spcAft>
                      </a:pP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(3) </a:t>
                      </a: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研究设计基于衍射实验数据分析的软件结构</a:t>
                      </a: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a:t>
                      </a:r>
                      <a:endParaRPr lang="zh-CN" altLang="en-US" sz="1400" b="1" dirty="0">
                        <a:latin typeface="黑体" panose="02010609060101010101" pitchFamily="49" charset="-122"/>
                        <a:ea typeface="黑体" panose="02010609060101010101" pitchFamily="49" charset="-122"/>
                      </a:endParaRPr>
                    </a:p>
                    <a:p>
                      <a:pPr>
                        <a:lnSpc>
                          <a:spcPct val="150000"/>
                        </a:lnSpc>
                        <a:spcAft>
                          <a:spcPts val="600"/>
                        </a:spcAft>
                      </a:pP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(4) </a:t>
                      </a: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研究图像检索系统的构建理论和关键计算机技术。</a:t>
                      </a:r>
                      <a:endPar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endParaRPr>
                    </a:p>
                    <a:p>
                      <a:pPr>
                        <a:lnSpc>
                          <a:spcPct val="150000"/>
                        </a:lnSpc>
                        <a:spcAft>
                          <a:spcPts val="600"/>
                        </a:spcAft>
                      </a:pPr>
                      <a:r>
                        <a:rPr lang="en-US" altLang="zh-CN" sz="1400" b="1" i="0" u="none" strike="noStrike" kern="1200" baseline="0" dirty="0">
                          <a:solidFill>
                            <a:srgbClr val="C00000"/>
                          </a:solidFill>
                          <a:latin typeface="黑体" panose="02010609060101010101" pitchFamily="49" charset="-122"/>
                          <a:ea typeface="黑体" panose="02010609060101010101" pitchFamily="49" charset="-122"/>
                          <a:cs typeface="+mn-cs"/>
                        </a:rPr>
                        <a:t>(5)</a:t>
                      </a:r>
                      <a:r>
                        <a:rPr lang="zh-CN" altLang="en-US" sz="1400" b="1" i="0" u="none" strike="noStrike" kern="1200" baseline="0" dirty="0">
                          <a:solidFill>
                            <a:srgbClr val="C00000"/>
                          </a:solidFill>
                          <a:latin typeface="黑体" panose="02010609060101010101" pitchFamily="49" charset="-122"/>
                          <a:ea typeface="黑体" panose="02010609060101010101" pitchFamily="49" charset="-122"/>
                          <a:cs typeface="+mn-cs"/>
                        </a:rPr>
                        <a:t>研究基于扫描电镜技术的材料显微组织图像去噪、特征提取和纹理分析等处理技术；</a:t>
                      </a:r>
                      <a:endParaRPr lang="zh-CN" altLang="en-US" sz="1400" b="1" dirty="0">
                        <a:solidFill>
                          <a:srgbClr val="C00000"/>
                        </a:solidFill>
                        <a:latin typeface="黑体" panose="02010609060101010101" pitchFamily="49" charset="-122"/>
                        <a:ea typeface="黑体" panose="02010609060101010101" pitchFamily="49" charset="-122"/>
                      </a:endParaRPr>
                    </a:p>
                  </a:txBody>
                  <a:tcPr anchor="ctr"/>
                </a:tc>
                <a:tc>
                  <a:txBody>
                    <a:bodyPr/>
                    <a:lstStyle/>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建设材料实验数据标准化处理流程；</a:t>
                      </a:r>
                      <a:endParaRPr lang="zh-CN" altLang="en-US" sz="1400" b="1" dirty="0">
                        <a:latin typeface="黑体" panose="02010609060101010101" pitchFamily="49" charset="-122"/>
                        <a:ea typeface="黑体" panose="02010609060101010101" pitchFamily="49" charset="-122"/>
                      </a:endParaRPr>
                    </a:p>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建立材料全寿命周期环境腐蚀大数据采集体系；</a:t>
                      </a:r>
                      <a:endParaRPr lang="zh-CN" altLang="en-US" sz="1400" b="1" dirty="0">
                        <a:latin typeface="黑体" panose="02010609060101010101" pitchFamily="49" charset="-122"/>
                        <a:ea typeface="黑体" panose="02010609060101010101" pitchFamily="49" charset="-122"/>
                      </a:endParaRPr>
                    </a:p>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建立所研究体系成分的衍射数据的数据库构建规范；</a:t>
                      </a:r>
                      <a:endPar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endParaRPr>
                    </a:p>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建立和完善以图像形式存在的材料数据的基于内容的信息检索系统总体方案；</a:t>
                      </a:r>
                    </a:p>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形成高通量材料实验数据服务和管理规范标准规范草案；</a:t>
                      </a:r>
                      <a:endPar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endParaRPr>
                    </a:p>
                    <a:p>
                      <a:pPr>
                        <a:lnSpc>
                          <a:spcPct val="150000"/>
                        </a:lnSpc>
                        <a:spcAft>
                          <a:spcPts val="600"/>
                        </a:spcAft>
                      </a:pPr>
                      <a:r>
                        <a:rPr lang="zh-CN" altLang="en-US" sz="1400" b="1" i="0" u="none" strike="noStrike" kern="1200" baseline="0" dirty="0">
                          <a:solidFill>
                            <a:srgbClr val="C00000"/>
                          </a:solidFill>
                          <a:latin typeface="黑体" panose="02010609060101010101" pitchFamily="49" charset="-122"/>
                          <a:ea typeface="黑体" panose="02010609060101010101" pitchFamily="49" charset="-122"/>
                          <a:cs typeface="+mn-cs"/>
                        </a:rPr>
                        <a:t>完成基于扫描电镜的图像分析软件；</a:t>
                      </a:r>
                    </a:p>
                    <a:p>
                      <a:pPr>
                        <a:lnSpc>
                          <a:spcPct val="150000"/>
                        </a:lnSpc>
                        <a:spcAft>
                          <a:spcPts val="600"/>
                        </a:spcAft>
                      </a:pP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发表论文 </a:t>
                      </a:r>
                      <a:r>
                        <a:rPr lang="en-US" altLang="zh-CN" sz="1400" b="1" i="0" u="none" strike="noStrike" kern="1200" baseline="0" dirty="0">
                          <a:solidFill>
                            <a:schemeClr val="dk1"/>
                          </a:solidFill>
                          <a:latin typeface="黑体" panose="02010609060101010101" pitchFamily="49" charset="-122"/>
                          <a:ea typeface="黑体" panose="02010609060101010101" pitchFamily="49" charset="-122"/>
                          <a:cs typeface="+mn-cs"/>
                        </a:rPr>
                        <a:t>3 </a:t>
                      </a:r>
                      <a:r>
                        <a:rPr lang="zh-CN" altLang="en-US" sz="1400" b="1" i="0" u="none" strike="noStrike" kern="1200" baseline="0" dirty="0">
                          <a:solidFill>
                            <a:schemeClr val="dk1"/>
                          </a:solidFill>
                          <a:latin typeface="黑体" panose="02010609060101010101" pitchFamily="49" charset="-122"/>
                          <a:ea typeface="黑体" panose="02010609060101010101" pitchFamily="49" charset="-122"/>
                          <a:cs typeface="+mn-cs"/>
                        </a:rPr>
                        <a:t>篇。</a:t>
                      </a:r>
                      <a:endParaRPr lang="zh-CN" altLang="en-US" sz="1400" b="1" dirty="0">
                        <a:latin typeface="黑体" panose="02010609060101010101" pitchFamily="49" charset="-122"/>
                        <a:ea typeface="黑体" panose="02010609060101010101" pitchFamily="49" charset="-122"/>
                      </a:endParaRPr>
                    </a:p>
                  </a:txBody>
                  <a:tcPr anchor="ctr"/>
                </a:tc>
                <a:extLst>
                  <a:ext uri="{0D108BD9-81ED-4DB2-BD59-A6C34878D82A}">
                    <a16:rowId xmlns:a16="http://schemas.microsoft.com/office/drawing/2014/main" xmlns="" val="2392657991"/>
                  </a:ext>
                </a:extLst>
              </a:tr>
            </a:tbl>
          </a:graphicData>
        </a:graphic>
      </p:graphicFrame>
    </p:spTree>
    <p:extLst>
      <p:ext uri="{BB962C8B-B14F-4D97-AF65-F5344CB8AC3E}">
        <p14:creationId xmlns:p14="http://schemas.microsoft.com/office/powerpoint/2010/main" val="119243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6</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7" name="矩形 6"/>
          <p:cNvSpPr/>
          <p:nvPr/>
        </p:nvSpPr>
        <p:spPr>
          <a:xfrm>
            <a:off x="414183" y="1393501"/>
            <a:ext cx="4424609" cy="369332"/>
          </a:xfrm>
          <a:prstGeom prst="rect">
            <a:avLst/>
          </a:prstGeom>
        </p:spPr>
        <p:txBody>
          <a:bodyPr wrap="none">
            <a:spAutoFit/>
          </a:bodyPr>
          <a:lstStyle/>
          <a:p>
            <a:pPr marL="285750" indent="-285750">
              <a:buFont typeface="Wingdings" panose="05000000000000000000" pitchFamily="2" charset="2"/>
              <a:buChar char="Ø"/>
            </a:pP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材料显微组织高精度图像高效处理技术</a:t>
            </a:r>
            <a:endParaRPr lang="zh-CN" altLang="en-US" dirty="0">
              <a:solidFill>
                <a:srgbClr val="C00000"/>
              </a:solidFill>
            </a:endParaRPr>
          </a:p>
        </p:txBody>
      </p:sp>
      <p:sp>
        <p:nvSpPr>
          <p:cNvPr id="34" name="矩形 33"/>
          <p:cNvSpPr/>
          <p:nvPr/>
        </p:nvSpPr>
        <p:spPr>
          <a:xfrm>
            <a:off x="414182" y="3101661"/>
            <a:ext cx="2797561" cy="369332"/>
          </a:xfrm>
          <a:prstGeom prst="rect">
            <a:avLst/>
          </a:prstGeom>
        </p:spPr>
        <p:txBody>
          <a:bodyPr wrap="none">
            <a:spAutoFit/>
          </a:bodyPr>
          <a:lstStyle/>
          <a:p>
            <a:pPr marL="285750" indent="-285750">
              <a:buFont typeface="Wingdings" panose="05000000000000000000" pitchFamily="2" charset="2"/>
              <a:buChar char="Ø"/>
            </a:pP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衍射数据高效批量分析</a:t>
            </a:r>
            <a:endPar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35" name="矩形 34"/>
          <p:cNvSpPr/>
          <p:nvPr/>
        </p:nvSpPr>
        <p:spPr>
          <a:xfrm>
            <a:off x="414182" y="4440489"/>
            <a:ext cx="4424609" cy="369332"/>
          </a:xfrm>
          <a:prstGeom prst="rect">
            <a:avLst/>
          </a:prstGeom>
        </p:spPr>
        <p:txBody>
          <a:bodyPr wrap="none">
            <a:spAutoFit/>
          </a:bodyPr>
          <a:lstStyle/>
          <a:p>
            <a:pPr marL="285750" indent="-285750">
              <a:buFont typeface="Wingdings" panose="05000000000000000000" pitchFamily="2" charset="2"/>
              <a:buChar char="Ø"/>
            </a:pP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材料科学环境腐蚀数据共享与服务体系</a:t>
            </a:r>
            <a:endPar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8" name="矩形 7"/>
          <p:cNvSpPr/>
          <p:nvPr/>
        </p:nvSpPr>
        <p:spPr>
          <a:xfrm>
            <a:off x="694062" y="1762833"/>
            <a:ext cx="4144728" cy="1338828"/>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金相显微组织图像全景拼接</a:t>
            </a:r>
            <a:endParaRPr lang="en-US" altLang="zh-CN" b="1" dirty="0">
              <a:solidFill>
                <a:srgbClr val="000000"/>
              </a:solidFill>
              <a:latin typeface="黑体" panose="02010609060101010101" pitchFamily="49" charset="-122"/>
              <a:ea typeface="黑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纯铁晶粒组织系列截面图像分割</a:t>
            </a:r>
            <a:endParaRPr lang="en-US" altLang="zh-CN" b="1" dirty="0">
              <a:solidFill>
                <a:srgbClr val="000000"/>
              </a:solidFill>
              <a:latin typeface="黑体" panose="02010609060101010101" pitchFamily="49" charset="-122"/>
              <a:ea typeface="黑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材料图像分析与检索</a:t>
            </a:r>
            <a:endParaRPr lang="en-US" altLang="zh-CN" b="1" dirty="0">
              <a:solidFill>
                <a:srgbClr val="000000"/>
              </a:solidFill>
              <a:latin typeface="黑体" panose="02010609060101010101" pitchFamily="49" charset="-122"/>
              <a:ea typeface="黑体" panose="02010609060101010101" pitchFamily="49" charset="-122"/>
            </a:endParaRPr>
          </a:p>
        </p:txBody>
      </p:sp>
      <p:sp>
        <p:nvSpPr>
          <p:cNvPr id="36" name="矩形 35"/>
          <p:cNvSpPr/>
          <p:nvPr/>
        </p:nvSpPr>
        <p:spPr>
          <a:xfrm>
            <a:off x="694062" y="3470993"/>
            <a:ext cx="4144728" cy="92333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0000"/>
                </a:solidFill>
                <a:latin typeface="黑体" panose="02010609060101010101" pitchFamily="49" charset="-122"/>
                <a:ea typeface="黑体" panose="02010609060101010101" pitchFamily="49" charset="-122"/>
              </a:rPr>
              <a:t>X</a:t>
            </a:r>
            <a:r>
              <a:rPr lang="zh-CN" altLang="en-US" b="1" dirty="0">
                <a:solidFill>
                  <a:srgbClr val="000000"/>
                </a:solidFill>
                <a:latin typeface="黑体" panose="02010609060101010101" pitchFamily="49" charset="-122"/>
                <a:ea typeface="黑体" panose="02010609060101010101" pitchFamily="49" charset="-122"/>
              </a:rPr>
              <a:t>射线衍射数据高效批量分析</a:t>
            </a:r>
            <a:endParaRPr lang="en-US" altLang="zh-CN" b="1" dirty="0">
              <a:solidFill>
                <a:srgbClr val="000000"/>
              </a:solidFill>
              <a:latin typeface="黑体" panose="02010609060101010101" pitchFamily="49" charset="-122"/>
              <a:ea typeface="黑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高通量同步辐射衍射数据处理</a:t>
            </a:r>
            <a:endParaRPr lang="en-US" altLang="zh-CN" b="1" dirty="0">
              <a:solidFill>
                <a:srgbClr val="000000"/>
              </a:solidFill>
              <a:latin typeface="黑体" panose="02010609060101010101" pitchFamily="49" charset="-122"/>
              <a:ea typeface="黑体" panose="02010609060101010101" pitchFamily="49" charset="-122"/>
            </a:endParaRPr>
          </a:p>
        </p:txBody>
      </p:sp>
      <p:sp>
        <p:nvSpPr>
          <p:cNvPr id="37" name="矩形 36"/>
          <p:cNvSpPr/>
          <p:nvPr/>
        </p:nvSpPr>
        <p:spPr>
          <a:xfrm>
            <a:off x="414181" y="4909142"/>
            <a:ext cx="4889480" cy="369332"/>
          </a:xfrm>
          <a:prstGeom prst="rect">
            <a:avLst/>
          </a:prstGeom>
        </p:spPr>
        <p:txBody>
          <a:bodyPr wrap="none">
            <a:spAutoFit/>
          </a:bodyPr>
          <a:lstStyle/>
          <a:p>
            <a:pPr marL="285750" indent="-285750">
              <a:buFont typeface="Wingdings" panose="05000000000000000000" pitchFamily="2" charset="2"/>
              <a:buChar char="Ø"/>
            </a:pP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高通量实验数据标准化采集和异构数据融合</a:t>
            </a:r>
            <a:endPar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38" name="矩形 37"/>
          <p:cNvSpPr/>
          <p:nvPr/>
        </p:nvSpPr>
        <p:spPr>
          <a:xfrm>
            <a:off x="694062" y="5268306"/>
            <a:ext cx="4902506" cy="92333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材料学科论文知识提取</a:t>
            </a:r>
            <a:endParaRPr lang="en-US" altLang="zh-CN" b="1" dirty="0">
              <a:solidFill>
                <a:srgbClr val="000000"/>
              </a:solidFill>
              <a:latin typeface="黑体" panose="02010609060101010101" pitchFamily="49" charset="-122"/>
              <a:ea typeface="黑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黑体" panose="02010609060101010101" pitchFamily="49" charset="-122"/>
                <a:ea typeface="黑体" panose="02010609060101010101" pitchFamily="49" charset="-122"/>
              </a:rPr>
              <a:t>高通量实验数据标准化采集原型框架</a:t>
            </a:r>
            <a:endParaRPr lang="en-US" altLang="zh-CN" b="1"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944950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第</a:t>
            </a:r>
            <a:fld id="{D4CB6D37-35D3-4727-8700-7C2312C62034}" type="slidenum">
              <a:rPr kumimoji="0" lang="zh-CN" altLang="en-US" sz="1400" b="0" i="0" u="none" strike="noStrike" kern="1200" cap="none" spc="0" normalizeH="0" baseline="0" noProof="0" smtClean="0">
                <a:ln>
                  <a:noFill/>
                </a:ln>
                <a:solidFill>
                  <a:srgbClr val="000000"/>
                </a:solidFill>
                <a:effectLst/>
                <a:uLnTx/>
                <a:uFillTx/>
                <a:latin typeface="黑体" panose="02010609060101010101" pitchFamily="49" charset="-122"/>
                <a:ea typeface="黑体" panose="02010609060101010101" pitchFamily="49" charset="-122"/>
                <a:cs typeface="+mn-cs"/>
              </a:rPr>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tabLst/>
                <a:defRPr/>
              </a:pPr>
              <a:t>7</a:t>
            </a:fld>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页，共</a:t>
            </a:r>
            <a:r>
              <a:rPr kumimoji="0" lang="en-US" altLang="zh-CN"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25</a:t>
            </a:r>
            <a:r>
              <a:rPr kumimoji="0" lang="zh-CN" altLang="en-US" sz="1400" b="0" i="0" u="none" strike="noStrike" kern="1200" cap="none" spc="0" normalizeH="0" baseline="0" noProof="0" dirty="0">
                <a:ln>
                  <a:noFill/>
                </a:ln>
                <a:solidFill>
                  <a:srgbClr val="000000"/>
                </a:solidFill>
                <a:effectLst/>
                <a:uLnTx/>
                <a:uFillTx/>
                <a:latin typeface="黑体" panose="02010609060101010101" pitchFamily="49" charset="-122"/>
                <a:ea typeface="黑体" panose="02010609060101010101" pitchFamily="49" charset="-122"/>
                <a:cs typeface="+mn-cs"/>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材料显微组织高精度图像高效处理技术</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pic>
        <p:nvPicPr>
          <p:cNvPr id="10" name="图片 9">
            <a:extLst>
              <a:ext uri="{FF2B5EF4-FFF2-40B4-BE49-F238E27FC236}">
                <a16:creationId xmlns:a16="http://schemas.microsoft.com/office/drawing/2014/main" xmlns="" id="{84BD5D93-DDC7-4822-A077-1E35A33EE039}"/>
              </a:ext>
            </a:extLst>
          </p:cNvPr>
          <p:cNvPicPr>
            <a:picLocks noChangeAspect="1"/>
          </p:cNvPicPr>
          <p:nvPr/>
        </p:nvPicPr>
        <p:blipFill>
          <a:blip r:embed="rId3"/>
          <a:stretch>
            <a:fillRect/>
          </a:stretch>
        </p:blipFill>
        <p:spPr>
          <a:xfrm>
            <a:off x="600344" y="2301486"/>
            <a:ext cx="1677178" cy="2470997"/>
          </a:xfrm>
          <a:prstGeom prst="rect">
            <a:avLst/>
          </a:prstGeom>
        </p:spPr>
      </p:pic>
      <p:pic>
        <p:nvPicPr>
          <p:cNvPr id="11" name="图片 10">
            <a:extLst>
              <a:ext uri="{FF2B5EF4-FFF2-40B4-BE49-F238E27FC236}">
                <a16:creationId xmlns:a16="http://schemas.microsoft.com/office/drawing/2014/main" xmlns="" id="{98A6CE5A-BADD-4B5F-B81B-300941A5FA31}"/>
              </a:ext>
            </a:extLst>
          </p:cNvPr>
          <p:cNvPicPr>
            <a:picLocks noChangeAspect="1"/>
          </p:cNvPicPr>
          <p:nvPr/>
        </p:nvPicPr>
        <p:blipFill>
          <a:blip r:embed="rId4"/>
          <a:stretch>
            <a:fillRect/>
          </a:stretch>
        </p:blipFill>
        <p:spPr>
          <a:xfrm>
            <a:off x="2583524" y="2301486"/>
            <a:ext cx="1677178" cy="2470997"/>
          </a:xfrm>
          <a:prstGeom prst="rect">
            <a:avLst/>
          </a:prstGeom>
        </p:spPr>
      </p:pic>
      <p:pic>
        <p:nvPicPr>
          <p:cNvPr id="12" name="图片 11">
            <a:extLst>
              <a:ext uri="{FF2B5EF4-FFF2-40B4-BE49-F238E27FC236}">
                <a16:creationId xmlns:a16="http://schemas.microsoft.com/office/drawing/2014/main" xmlns="" id="{78BB622E-92DE-478F-8979-D6CC0AA7654C}"/>
              </a:ext>
            </a:extLst>
          </p:cNvPr>
          <p:cNvPicPr>
            <a:picLocks noChangeAspect="1"/>
          </p:cNvPicPr>
          <p:nvPr/>
        </p:nvPicPr>
        <p:blipFill>
          <a:blip r:embed="rId5"/>
          <a:stretch>
            <a:fillRect/>
          </a:stretch>
        </p:blipFill>
        <p:spPr>
          <a:xfrm>
            <a:off x="4566704" y="2301487"/>
            <a:ext cx="1677178" cy="2470996"/>
          </a:xfrm>
          <a:prstGeom prst="rect">
            <a:avLst/>
          </a:prstGeom>
        </p:spPr>
      </p:pic>
      <p:pic>
        <p:nvPicPr>
          <p:cNvPr id="13" name="图片 12">
            <a:extLst>
              <a:ext uri="{FF2B5EF4-FFF2-40B4-BE49-F238E27FC236}">
                <a16:creationId xmlns:a16="http://schemas.microsoft.com/office/drawing/2014/main" xmlns="" id="{138E0054-F54F-4F92-A18B-7C1E3259515C}"/>
              </a:ext>
            </a:extLst>
          </p:cNvPr>
          <p:cNvPicPr>
            <a:picLocks noChangeAspect="1"/>
          </p:cNvPicPr>
          <p:nvPr/>
        </p:nvPicPr>
        <p:blipFill>
          <a:blip r:embed="rId6"/>
          <a:stretch>
            <a:fillRect/>
          </a:stretch>
        </p:blipFill>
        <p:spPr>
          <a:xfrm>
            <a:off x="6549884" y="2301485"/>
            <a:ext cx="1677178" cy="2470997"/>
          </a:xfrm>
          <a:prstGeom prst="rect">
            <a:avLst/>
          </a:prstGeom>
        </p:spPr>
      </p:pic>
      <p:sp>
        <p:nvSpPr>
          <p:cNvPr id="14" name="文本框 13">
            <a:extLst>
              <a:ext uri="{FF2B5EF4-FFF2-40B4-BE49-F238E27FC236}">
                <a16:creationId xmlns:a16="http://schemas.microsoft.com/office/drawing/2014/main" xmlns="" id="{CCFF5199-9CFF-4F2A-BB19-506D32C44526}"/>
              </a:ext>
            </a:extLst>
          </p:cNvPr>
          <p:cNvSpPr txBox="1"/>
          <p:nvPr/>
        </p:nvSpPr>
        <p:spPr>
          <a:xfrm>
            <a:off x="450718" y="4761650"/>
            <a:ext cx="1887902" cy="338554"/>
          </a:xfrm>
          <a:prstGeom prst="rect">
            <a:avLst/>
          </a:prstGeom>
          <a:noFill/>
        </p:spPr>
        <p:txBody>
          <a:bodyPr wrap="square" rtlCol="0">
            <a:spAutoFit/>
          </a:bodyPr>
          <a:lstStyle/>
          <a:p>
            <a:r>
              <a:rPr lang="en-US" altLang="zh-CN" sz="1600" b="1" dirty="0">
                <a:latin typeface="黑体" panose="02010609060101010101" pitchFamily="49" charset="-122"/>
                <a:ea typeface="黑体" panose="02010609060101010101" pitchFamily="49" charset="-122"/>
              </a:rPr>
              <a:t>(a) </a:t>
            </a:r>
            <a:r>
              <a:rPr lang="zh-CN" altLang="en-US" sz="1600" b="1" dirty="0">
                <a:latin typeface="黑体" panose="02010609060101010101" pitchFamily="49" charset="-122"/>
                <a:ea typeface="黑体" panose="02010609060101010101" pitchFamily="49" charset="-122"/>
              </a:rPr>
              <a:t>晶粒组织图像</a:t>
            </a:r>
          </a:p>
        </p:txBody>
      </p:sp>
      <p:sp>
        <p:nvSpPr>
          <p:cNvPr id="15" name="文本框 14">
            <a:extLst>
              <a:ext uri="{FF2B5EF4-FFF2-40B4-BE49-F238E27FC236}">
                <a16:creationId xmlns:a16="http://schemas.microsoft.com/office/drawing/2014/main" xmlns="" id="{F55D7BEF-6DC9-4108-A13F-F2D8C6D03D4B}"/>
              </a:ext>
            </a:extLst>
          </p:cNvPr>
          <p:cNvSpPr txBox="1"/>
          <p:nvPr/>
        </p:nvSpPr>
        <p:spPr>
          <a:xfrm>
            <a:off x="2478162" y="4772482"/>
            <a:ext cx="1887902" cy="338554"/>
          </a:xfrm>
          <a:prstGeom prst="rect">
            <a:avLst/>
          </a:prstGeom>
          <a:noFill/>
        </p:spPr>
        <p:txBody>
          <a:bodyPr wrap="square" rtlCol="0">
            <a:spAutoFit/>
          </a:bodyPr>
          <a:lstStyle/>
          <a:p>
            <a:r>
              <a:rPr lang="en-US" altLang="zh-CN" sz="1600" b="1" dirty="0">
                <a:latin typeface="黑体" panose="02010609060101010101" pitchFamily="49" charset="-122"/>
                <a:ea typeface="黑体" panose="02010609060101010101" pitchFamily="49" charset="-122"/>
              </a:rPr>
              <a:t>(b) </a:t>
            </a:r>
            <a:r>
              <a:rPr lang="zh-CN" altLang="en-US" sz="1600" b="1" dirty="0">
                <a:latin typeface="黑体" panose="02010609060101010101" pitchFamily="49" charset="-122"/>
                <a:ea typeface="黑体" panose="02010609060101010101" pitchFamily="49" charset="-122"/>
              </a:rPr>
              <a:t>晶粒拍摄顺序</a:t>
            </a:r>
          </a:p>
        </p:txBody>
      </p:sp>
      <p:sp>
        <p:nvSpPr>
          <p:cNvPr id="16" name="文本框 15">
            <a:extLst>
              <a:ext uri="{FF2B5EF4-FFF2-40B4-BE49-F238E27FC236}">
                <a16:creationId xmlns:a16="http://schemas.microsoft.com/office/drawing/2014/main" xmlns="" id="{90CB136C-2239-469F-9C1D-2B6312006835}"/>
              </a:ext>
            </a:extLst>
          </p:cNvPr>
          <p:cNvSpPr txBox="1"/>
          <p:nvPr/>
        </p:nvSpPr>
        <p:spPr>
          <a:xfrm>
            <a:off x="4471426" y="4771066"/>
            <a:ext cx="1887902" cy="338554"/>
          </a:xfrm>
          <a:prstGeom prst="rect">
            <a:avLst/>
          </a:prstGeom>
          <a:noFill/>
        </p:spPr>
        <p:txBody>
          <a:bodyPr wrap="square" rtlCol="0">
            <a:spAutoFit/>
          </a:bodyPr>
          <a:lstStyle/>
          <a:p>
            <a:r>
              <a:rPr lang="en-US" altLang="zh-CN" sz="1600" b="1" dirty="0">
                <a:latin typeface="黑体" panose="02010609060101010101" pitchFamily="49" charset="-122"/>
                <a:ea typeface="黑体" panose="02010609060101010101" pitchFamily="49" charset="-122"/>
              </a:rPr>
              <a:t>(c)</a:t>
            </a:r>
            <a:r>
              <a:rPr lang="zh-CN" altLang="en-US" sz="1600" b="1" dirty="0">
                <a:latin typeface="黑体" panose="02010609060101010101" pitchFamily="49" charset="-122"/>
                <a:ea typeface="黑体" panose="02010609060101010101" pitchFamily="49" charset="-122"/>
              </a:rPr>
              <a:t>铝镧枝晶全景</a:t>
            </a:r>
          </a:p>
        </p:txBody>
      </p:sp>
      <p:sp>
        <p:nvSpPr>
          <p:cNvPr id="17" name="文本框 16">
            <a:extLst>
              <a:ext uri="{FF2B5EF4-FFF2-40B4-BE49-F238E27FC236}">
                <a16:creationId xmlns:a16="http://schemas.microsoft.com/office/drawing/2014/main" xmlns="" id="{C0CEB086-2817-4B3C-97E0-097767B554D7}"/>
              </a:ext>
            </a:extLst>
          </p:cNvPr>
          <p:cNvSpPr txBox="1"/>
          <p:nvPr/>
        </p:nvSpPr>
        <p:spPr>
          <a:xfrm>
            <a:off x="6359328" y="4785456"/>
            <a:ext cx="2296210" cy="338554"/>
          </a:xfrm>
          <a:prstGeom prst="rect">
            <a:avLst/>
          </a:prstGeom>
          <a:noFill/>
        </p:spPr>
        <p:txBody>
          <a:bodyPr wrap="square" rtlCol="0">
            <a:spAutoFit/>
          </a:bodyPr>
          <a:lstStyle/>
          <a:p>
            <a:r>
              <a:rPr lang="en-US" altLang="zh-CN" sz="1600" b="1" dirty="0">
                <a:latin typeface="黑体" panose="02010609060101010101" pitchFamily="49" charset="-122"/>
                <a:ea typeface="黑体" panose="02010609060101010101" pitchFamily="49" charset="-122"/>
              </a:rPr>
              <a:t>(d) </a:t>
            </a:r>
            <a:r>
              <a:rPr lang="zh-CN" altLang="en-US" sz="1600" b="1" dirty="0">
                <a:latin typeface="黑体" panose="02010609060101010101" pitchFamily="49" charset="-122"/>
                <a:ea typeface="黑体" panose="02010609060101010101" pitchFamily="49" charset="-122"/>
              </a:rPr>
              <a:t>全景图像拍摄流程</a:t>
            </a:r>
          </a:p>
        </p:txBody>
      </p:sp>
      <p:sp>
        <p:nvSpPr>
          <p:cNvPr id="6" name="矩形 5">
            <a:extLst>
              <a:ext uri="{FF2B5EF4-FFF2-40B4-BE49-F238E27FC236}">
                <a16:creationId xmlns:a16="http://schemas.microsoft.com/office/drawing/2014/main" xmlns="" id="{1C066DC0-BC04-4340-8247-483BC7375016}"/>
              </a:ext>
            </a:extLst>
          </p:cNvPr>
          <p:cNvSpPr/>
          <p:nvPr/>
        </p:nvSpPr>
        <p:spPr>
          <a:xfrm>
            <a:off x="413238" y="1646742"/>
            <a:ext cx="3323346"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1</a:t>
            </a:r>
            <a:r>
              <a:rPr lang="zh-CN" altLang="en-US" b="1" dirty="0">
                <a:solidFill>
                  <a:srgbClr val="C00000"/>
                </a:solidFill>
                <a:latin typeface="黑体" panose="02010609060101010101" pitchFamily="49" charset="-122"/>
                <a:ea typeface="黑体" panose="02010609060101010101" pitchFamily="49" charset="-122"/>
              </a:rPr>
              <a:t>）金相组织图像全景拼接：</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19" name="文本框 18">
            <a:extLst>
              <a:ext uri="{FF2B5EF4-FFF2-40B4-BE49-F238E27FC236}">
                <a16:creationId xmlns:a16="http://schemas.microsoft.com/office/drawing/2014/main" xmlns="" id="{093DBE56-F832-4598-ACCD-5CFC19BE4A89}"/>
              </a:ext>
            </a:extLst>
          </p:cNvPr>
          <p:cNvSpPr txBox="1"/>
          <p:nvPr/>
        </p:nvSpPr>
        <p:spPr>
          <a:xfrm>
            <a:off x="267885" y="5149515"/>
            <a:ext cx="8674903" cy="369332"/>
          </a:xfrm>
          <a:prstGeom prst="rect">
            <a:avLst/>
          </a:prstGeom>
          <a:noFill/>
        </p:spPr>
        <p:txBody>
          <a:bodyPr wrap="square" rtlCol="0">
            <a:spAutoFit/>
          </a:bodyPr>
          <a:lstStyle/>
          <a:p>
            <a:r>
              <a:rPr lang="zh-CN" altLang="en-US" b="1" dirty="0">
                <a:latin typeface="黑体" panose="02010609060101010101" pitchFamily="49" charset="-122"/>
                <a:ea typeface="黑体" panose="02010609060101010101" pitchFamily="49" charset="-122"/>
              </a:rPr>
              <a:t>* 使用传统的手工拼接，耗时耗力（每层</a:t>
            </a:r>
            <a:r>
              <a:rPr lang="en-US" altLang="zh-CN" b="1" dirty="0">
                <a:latin typeface="黑体" panose="02010609060101010101" pitchFamily="49" charset="-122"/>
                <a:ea typeface="黑体" panose="02010609060101010101" pitchFamily="49" charset="-122"/>
              </a:rPr>
              <a:t>90</a:t>
            </a:r>
            <a:r>
              <a:rPr lang="zh-CN" altLang="en-US" b="1" dirty="0">
                <a:latin typeface="黑体" panose="02010609060101010101" pitchFamily="49" charset="-122"/>
                <a:ea typeface="黑体" panose="02010609060101010101" pitchFamily="49" charset="-122"/>
              </a:rPr>
              <a:t>张，拍摄</a:t>
            </a:r>
            <a:r>
              <a:rPr lang="en-US" altLang="zh-CN" b="1" dirty="0">
                <a:latin typeface="黑体" panose="02010609060101010101" pitchFamily="49" charset="-122"/>
                <a:ea typeface="黑体" panose="02010609060101010101" pitchFamily="49" charset="-122"/>
              </a:rPr>
              <a:t>4</a:t>
            </a:r>
            <a:r>
              <a:rPr lang="zh-CN" altLang="en-US" b="1" dirty="0">
                <a:latin typeface="黑体" panose="02010609060101010101" pitchFamily="49" charset="-122"/>
                <a:ea typeface="黑体" panose="02010609060101010101" pitchFamily="49" charset="-122"/>
              </a:rPr>
              <a:t>小时，手工拼接</a:t>
            </a:r>
            <a:r>
              <a:rPr lang="en-US" altLang="zh-CN" b="1" dirty="0">
                <a:latin typeface="黑体" panose="02010609060101010101" pitchFamily="49" charset="-122"/>
                <a:ea typeface="黑体" panose="02010609060101010101" pitchFamily="49" charset="-122"/>
              </a:rPr>
              <a:t>2</a:t>
            </a:r>
            <a:r>
              <a:rPr lang="zh-CN" altLang="en-US" b="1" dirty="0">
                <a:latin typeface="黑体" panose="02010609060101010101" pitchFamily="49" charset="-122"/>
                <a:ea typeface="黑体" panose="02010609060101010101" pitchFamily="49" charset="-122"/>
              </a:rPr>
              <a:t>小时</a:t>
            </a:r>
            <a:r>
              <a:rPr lang="en-US" altLang="zh-CN" b="1" dirty="0">
                <a:latin typeface="黑体" panose="02010609060101010101" pitchFamily="49" charset="-122"/>
                <a:ea typeface="黑体" panose="02010609060101010101" pitchFamily="49" charset="-122"/>
              </a:rPr>
              <a:t>30</a:t>
            </a:r>
            <a:r>
              <a:rPr lang="zh-CN" altLang="en-US" b="1" dirty="0">
                <a:latin typeface="黑体" panose="02010609060101010101" pitchFamily="49" charset="-122"/>
                <a:ea typeface="黑体" panose="02010609060101010101" pitchFamily="49" charset="-122"/>
              </a:rPr>
              <a:t>分钟）</a:t>
            </a:r>
          </a:p>
        </p:txBody>
      </p:sp>
      <p:sp>
        <p:nvSpPr>
          <p:cNvPr id="20" name="标题 1"/>
          <p:cNvSpPr txBox="1">
            <a:spLocks/>
          </p:cNvSpPr>
          <p:nvPr/>
        </p:nvSpPr>
        <p:spPr>
          <a:xfrm>
            <a:off x="3040655" y="5708077"/>
            <a:ext cx="5976345" cy="878040"/>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285750" indent="-285750" algn="l">
              <a:lnSpc>
                <a:spcPct val="160000"/>
              </a:lnSpc>
              <a:buFont typeface="Wingdings" panose="05000000000000000000" pitchFamily="2" charset="2"/>
              <a:buChar char="Ø"/>
            </a:pPr>
            <a:r>
              <a:rPr lang="zh-CN" altLang="en-US" sz="1800" b="1" dirty="0">
                <a:latin typeface="微软雅黑" panose="020B0503020204020204" pitchFamily="34" charset="-122"/>
                <a:ea typeface="微软雅黑" panose="020B0503020204020204" pitchFamily="34" charset="-122"/>
                <a:cs typeface="+mn-cs"/>
              </a:rPr>
              <a:t>实现面向图像组的全景图像拼接：平均耗时</a:t>
            </a:r>
            <a:r>
              <a:rPr lang="en-US" altLang="zh-CN" sz="1800" b="1" dirty="0">
                <a:latin typeface="微软雅黑" panose="020B0503020204020204" pitchFamily="34" charset="-122"/>
                <a:ea typeface="微软雅黑" panose="020B0503020204020204" pitchFamily="34" charset="-122"/>
                <a:cs typeface="+mn-cs"/>
              </a:rPr>
              <a:t>17</a:t>
            </a:r>
            <a:r>
              <a:rPr lang="zh-CN" altLang="en-US" sz="1800" b="1" dirty="0">
                <a:latin typeface="微软雅黑" panose="020B0503020204020204" pitchFamily="34" charset="-122"/>
                <a:ea typeface="微软雅黑" panose="020B0503020204020204" pitchFamily="34" charset="-122"/>
                <a:cs typeface="+mn-cs"/>
              </a:rPr>
              <a:t>分钟；</a:t>
            </a:r>
            <a:endParaRPr lang="en-US" altLang="zh-CN" sz="1800" b="1" dirty="0">
              <a:latin typeface="微软雅黑" panose="020B0503020204020204" pitchFamily="34" charset="-122"/>
              <a:ea typeface="微软雅黑" panose="020B0503020204020204" pitchFamily="34" charset="-122"/>
              <a:cs typeface="+mn-cs"/>
            </a:endParaRPr>
          </a:p>
          <a:p>
            <a:pPr marL="285750" indent="-285750" algn="l">
              <a:lnSpc>
                <a:spcPct val="160000"/>
              </a:lnSpc>
              <a:buFont typeface="Wingdings" panose="05000000000000000000" pitchFamily="2" charset="2"/>
              <a:buChar char="Ø"/>
            </a:pPr>
            <a:r>
              <a:rPr lang="zh-CN" altLang="en-US" sz="1800" b="1" dirty="0">
                <a:latin typeface="微软雅黑" panose="020B0503020204020204" pitchFamily="34" charset="-122"/>
                <a:ea typeface="微软雅黑" panose="020B0503020204020204" pitchFamily="34" charset="-122"/>
                <a:cs typeface="+mn-cs"/>
              </a:rPr>
              <a:t>实现面向视频流的全景图像拼接：平均耗时</a:t>
            </a:r>
            <a:r>
              <a:rPr lang="en-US" altLang="zh-CN" sz="1800" b="1" dirty="0">
                <a:latin typeface="微软雅黑" panose="020B0503020204020204" pitchFamily="34" charset="-122"/>
                <a:ea typeface="微软雅黑" panose="020B0503020204020204" pitchFamily="34" charset="-122"/>
                <a:cs typeface="+mn-cs"/>
              </a:rPr>
              <a:t>195</a:t>
            </a:r>
            <a:r>
              <a:rPr lang="zh-CN" altLang="en-US" sz="1800" b="1" dirty="0">
                <a:latin typeface="微软雅黑" panose="020B0503020204020204" pitchFamily="34" charset="-122"/>
                <a:ea typeface="微软雅黑" panose="020B0503020204020204" pitchFamily="34" charset="-122"/>
                <a:cs typeface="+mn-cs"/>
              </a:rPr>
              <a:t>分钟；</a:t>
            </a:r>
          </a:p>
        </p:txBody>
      </p:sp>
      <p:pic>
        <p:nvPicPr>
          <p:cNvPr id="21" name="图片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18278" y="1142907"/>
            <a:ext cx="1814786" cy="1168142"/>
          </a:xfrm>
          <a:prstGeom prst="rect">
            <a:avLst/>
          </a:prstGeom>
        </p:spPr>
      </p:pic>
      <p:pic>
        <p:nvPicPr>
          <p:cNvPr id="22" name="图片 21"/>
          <p:cNvPicPr>
            <a:picLocks noChangeAspect="1"/>
          </p:cNvPicPr>
          <p:nvPr/>
        </p:nvPicPr>
        <p:blipFill>
          <a:blip r:embed="rId8"/>
          <a:stretch>
            <a:fillRect/>
          </a:stretch>
        </p:blipFill>
        <p:spPr>
          <a:xfrm>
            <a:off x="600344" y="5568158"/>
            <a:ext cx="2074104" cy="1157879"/>
          </a:xfrm>
          <a:prstGeom prst="rect">
            <a:avLst/>
          </a:prstGeom>
        </p:spPr>
      </p:pic>
      <p:sp>
        <p:nvSpPr>
          <p:cNvPr id="18"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1319060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8</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材料显微组织高精度图像高效处理技术</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6" name="矩形 5">
            <a:extLst>
              <a:ext uri="{FF2B5EF4-FFF2-40B4-BE49-F238E27FC236}">
                <a16:creationId xmlns:a16="http://schemas.microsoft.com/office/drawing/2014/main" xmlns="" id="{1C066DC0-BC04-4340-8247-483BC7375016}"/>
              </a:ext>
            </a:extLst>
          </p:cNvPr>
          <p:cNvSpPr/>
          <p:nvPr/>
        </p:nvSpPr>
        <p:spPr>
          <a:xfrm>
            <a:off x="413238" y="1646742"/>
            <a:ext cx="4253087"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2</a:t>
            </a:r>
            <a:r>
              <a:rPr lang="zh-CN" altLang="en-US" b="1" dirty="0">
                <a:solidFill>
                  <a:srgbClr val="C00000"/>
                </a:solidFill>
                <a:latin typeface="黑体" panose="02010609060101010101" pitchFamily="49" charset="-122"/>
                <a:ea typeface="黑体" panose="02010609060101010101" pitchFamily="49" charset="-122"/>
              </a:rPr>
              <a:t>）纯铁晶粒组织系列截面图像分割：</a:t>
            </a:r>
            <a:endParaRPr lang="en-US" altLang="zh-CN" b="1" dirty="0">
              <a:solidFill>
                <a:srgbClr val="C00000"/>
              </a:solidFill>
              <a:latin typeface="黑体" panose="02010609060101010101" pitchFamily="49" charset="-122"/>
              <a:ea typeface="黑体" panose="02010609060101010101" pitchFamily="49" charset="-122"/>
            </a:endParaRPr>
          </a:p>
        </p:txBody>
      </p:sp>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12825" y="2164855"/>
            <a:ext cx="1815107" cy="1786334"/>
          </a:xfrm>
          <a:prstGeom prst="rect">
            <a:avLst/>
          </a:prstGeom>
        </p:spPr>
      </p:pic>
      <p:pic>
        <p:nvPicPr>
          <p:cNvPr id="8" name="图片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0927" y="2164855"/>
            <a:ext cx="1814664" cy="1777912"/>
          </a:xfrm>
          <a:prstGeom prst="rect">
            <a:avLst/>
          </a:prstGeom>
        </p:spPr>
      </p:pic>
      <p:grpSp>
        <p:nvGrpSpPr>
          <p:cNvPr id="9" name="组合 8"/>
          <p:cNvGrpSpPr/>
          <p:nvPr/>
        </p:nvGrpSpPr>
        <p:grpSpPr>
          <a:xfrm>
            <a:off x="5321958" y="2225145"/>
            <a:ext cx="2921756" cy="3532402"/>
            <a:chOff x="5739305" y="1627890"/>
            <a:chExt cx="3372209" cy="4245114"/>
          </a:xfrm>
        </p:grpSpPr>
        <p:grpSp>
          <p:nvGrpSpPr>
            <p:cNvPr id="10" name="组合 9"/>
            <p:cNvGrpSpPr/>
            <p:nvPr/>
          </p:nvGrpSpPr>
          <p:grpSpPr>
            <a:xfrm>
              <a:off x="5882457" y="1627890"/>
              <a:ext cx="3229057" cy="4245114"/>
              <a:chOff x="5882457" y="1627890"/>
              <a:chExt cx="3229057" cy="4245114"/>
            </a:xfrm>
          </p:grpSpPr>
          <p:grpSp>
            <p:nvGrpSpPr>
              <p:cNvPr id="12" name="组合 11"/>
              <p:cNvGrpSpPr/>
              <p:nvPr/>
            </p:nvGrpSpPr>
            <p:grpSpPr>
              <a:xfrm>
                <a:off x="5882457" y="1627890"/>
                <a:ext cx="3229057" cy="4245114"/>
                <a:chOff x="5499619" y="2080260"/>
                <a:chExt cx="3229057" cy="4245114"/>
              </a:xfrm>
            </p:grpSpPr>
            <p:sp>
              <p:nvSpPr>
                <p:cNvPr id="14" name="标题 1"/>
                <p:cNvSpPr txBox="1">
                  <a:spLocks/>
                </p:cNvSpPr>
                <p:nvPr/>
              </p:nvSpPr>
              <p:spPr>
                <a:xfrm>
                  <a:off x="6938722" y="3539598"/>
                  <a:ext cx="351288" cy="447505"/>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lnSpc>
                      <a:spcPct val="160000"/>
                    </a:lnSpc>
                  </a:pPr>
                  <a:r>
                    <a:rPr lang="en-US" altLang="zh-CN" sz="2800" b="1" dirty="0">
                      <a:solidFill>
                        <a:srgbClr val="000000"/>
                      </a:solidFill>
                      <a:latin typeface="黑体" panose="02010609060101010101" pitchFamily="49" charset="-122"/>
                      <a:ea typeface="黑体" panose="02010609060101010101" pitchFamily="49" charset="-122"/>
                    </a:rPr>
                    <a:t>+</a:t>
                  </a:r>
                  <a:endParaRPr lang="zh-CN" altLang="en-US" sz="2800" b="1" dirty="0">
                    <a:solidFill>
                      <a:srgbClr val="000000"/>
                    </a:solidFill>
                    <a:latin typeface="黑体" panose="02010609060101010101" pitchFamily="49" charset="-122"/>
                    <a:ea typeface="黑体" panose="02010609060101010101" pitchFamily="49" charset="-122"/>
                  </a:endParaRPr>
                </a:p>
              </p:txBody>
            </p:sp>
            <p:sp>
              <p:nvSpPr>
                <p:cNvPr id="15" name="圆角矩形 14"/>
                <p:cNvSpPr/>
                <p:nvPr/>
              </p:nvSpPr>
              <p:spPr>
                <a:xfrm>
                  <a:off x="6368563" y="2080260"/>
                  <a:ext cx="1515805" cy="590353"/>
                </a:xfrm>
                <a:prstGeom prst="round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0000"/>
                      </a:solidFill>
                      <a:latin typeface="黑体" panose="02010609060101010101" pitchFamily="49" charset="-122"/>
                      <a:ea typeface="黑体" panose="02010609060101010101" pitchFamily="49" charset="-122"/>
                    </a:rPr>
                    <a:t>序列截面</a:t>
                  </a:r>
                  <a:endParaRPr lang="en-US" altLang="zh-CN" sz="1400" b="1" dirty="0">
                    <a:solidFill>
                      <a:srgbClr val="000000"/>
                    </a:solidFill>
                    <a:latin typeface="黑体" panose="02010609060101010101" pitchFamily="49" charset="-122"/>
                    <a:ea typeface="黑体" panose="02010609060101010101" pitchFamily="49" charset="-122"/>
                  </a:endParaRPr>
                </a:p>
                <a:p>
                  <a:pPr algn="ctr"/>
                  <a:r>
                    <a:rPr lang="zh-CN" altLang="en-US" sz="1400" b="1" dirty="0">
                      <a:solidFill>
                        <a:srgbClr val="000000"/>
                      </a:solidFill>
                      <a:latin typeface="黑体" panose="02010609060101010101" pitchFamily="49" charset="-122"/>
                      <a:ea typeface="黑体" panose="02010609060101010101" pitchFamily="49" charset="-122"/>
                    </a:rPr>
                    <a:t>图像</a:t>
                  </a:r>
                </a:p>
              </p:txBody>
            </p:sp>
            <p:sp>
              <p:nvSpPr>
                <p:cNvPr id="16" name="圆角矩形 15"/>
                <p:cNvSpPr/>
                <p:nvPr/>
              </p:nvSpPr>
              <p:spPr>
                <a:xfrm>
                  <a:off x="7396012" y="3411040"/>
                  <a:ext cx="1332664" cy="785280"/>
                </a:xfrm>
                <a:prstGeom prst="round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0000"/>
                      </a:solidFill>
                      <a:latin typeface="黑体" panose="02010609060101010101" pitchFamily="49" charset="-122"/>
                      <a:ea typeface="黑体" panose="02010609060101010101" pitchFamily="49" charset="-122"/>
                    </a:rPr>
                    <a:t>边缘提取</a:t>
                  </a:r>
                  <a:endParaRPr lang="en-US" altLang="zh-CN" sz="1400" b="1" dirty="0">
                    <a:solidFill>
                      <a:srgbClr val="000000"/>
                    </a:solidFill>
                    <a:latin typeface="黑体" panose="02010609060101010101" pitchFamily="49" charset="-122"/>
                    <a:ea typeface="黑体" panose="02010609060101010101" pitchFamily="49" charset="-122"/>
                  </a:endParaRPr>
                </a:p>
                <a:p>
                  <a:pPr algn="ctr"/>
                  <a:r>
                    <a:rPr lang="zh-CN" altLang="en-US" sz="1400" b="1" dirty="0">
                      <a:solidFill>
                        <a:srgbClr val="000000"/>
                      </a:solidFill>
                      <a:latin typeface="黑体" panose="02010609060101010101" pitchFamily="49" charset="-122"/>
                      <a:ea typeface="黑体" panose="02010609060101010101" pitchFamily="49" charset="-122"/>
                    </a:rPr>
                    <a:t>（</a:t>
                  </a:r>
                  <a:r>
                    <a:rPr lang="en-US" altLang="zh-CN" sz="1400" b="1" dirty="0">
                      <a:solidFill>
                        <a:srgbClr val="000000"/>
                      </a:solidFill>
                      <a:latin typeface="黑体" panose="02010609060101010101" pitchFamily="49" charset="-122"/>
                      <a:ea typeface="黑体" panose="02010609060101010101" pitchFamily="49" charset="-122"/>
                    </a:rPr>
                    <a:t>N</a:t>
                  </a:r>
                  <a:r>
                    <a:rPr lang="zh-CN" altLang="en-US" sz="1400" b="1" dirty="0">
                      <a:solidFill>
                        <a:srgbClr val="000000"/>
                      </a:solidFill>
                      <a:latin typeface="黑体" panose="02010609060101010101" pitchFamily="49" charset="-122"/>
                      <a:ea typeface="黑体" panose="02010609060101010101" pitchFamily="49" charset="-122"/>
                    </a:rPr>
                    <a:t>）</a:t>
                  </a:r>
                </a:p>
              </p:txBody>
            </p:sp>
            <p:sp>
              <p:nvSpPr>
                <p:cNvPr id="17" name="圆角矩形 16"/>
                <p:cNvSpPr/>
                <p:nvPr/>
              </p:nvSpPr>
              <p:spPr>
                <a:xfrm>
                  <a:off x="6368562" y="4788634"/>
                  <a:ext cx="1515805" cy="576064"/>
                </a:xfrm>
                <a:prstGeom prst="round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0000"/>
                      </a:solidFill>
                      <a:latin typeface="黑体" panose="02010609060101010101" pitchFamily="49" charset="-122"/>
                      <a:ea typeface="黑体" panose="02010609060101010101" pitchFamily="49" charset="-122"/>
                    </a:rPr>
                    <a:t>人工交互</a:t>
                  </a:r>
                  <a:endParaRPr lang="en-US" altLang="zh-CN" sz="1400" b="1" dirty="0">
                    <a:solidFill>
                      <a:srgbClr val="000000"/>
                    </a:solidFill>
                    <a:latin typeface="黑体" panose="02010609060101010101" pitchFamily="49" charset="-122"/>
                    <a:ea typeface="黑体" panose="02010609060101010101" pitchFamily="49" charset="-122"/>
                  </a:endParaRPr>
                </a:p>
                <a:p>
                  <a:pPr algn="ctr"/>
                  <a:r>
                    <a:rPr lang="zh-CN" altLang="en-US" sz="1400" b="1" dirty="0">
                      <a:solidFill>
                        <a:srgbClr val="000000"/>
                      </a:solidFill>
                      <a:latin typeface="黑体" panose="02010609060101010101" pitchFamily="49" charset="-122"/>
                      <a:ea typeface="黑体" panose="02010609060101010101" pitchFamily="49" charset="-122"/>
                    </a:rPr>
                    <a:t>分割</a:t>
                  </a:r>
                </a:p>
              </p:txBody>
            </p:sp>
            <p:sp>
              <p:nvSpPr>
                <p:cNvPr id="18" name="圆角矩形 17"/>
                <p:cNvSpPr/>
                <p:nvPr/>
              </p:nvSpPr>
              <p:spPr>
                <a:xfrm>
                  <a:off x="6175676" y="5749310"/>
                  <a:ext cx="1901575" cy="576064"/>
                </a:xfrm>
                <a:prstGeom prst="round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0000"/>
                      </a:solidFill>
                      <a:latin typeface="黑体" panose="02010609060101010101" pitchFamily="49" charset="-122"/>
                      <a:ea typeface="黑体" panose="02010609060101010101" pitchFamily="49" charset="-122"/>
                    </a:rPr>
                    <a:t>二维分割结果</a:t>
                  </a:r>
                </a:p>
              </p:txBody>
            </p:sp>
            <p:cxnSp>
              <p:nvCxnSpPr>
                <p:cNvPr id="19" name="直接箭头连接符 18"/>
                <p:cNvCxnSpPr>
                  <a:stCxn id="17" idx="2"/>
                  <a:endCxn id="18" idx="0"/>
                </p:cNvCxnSpPr>
                <p:nvPr/>
              </p:nvCxnSpPr>
              <p:spPr>
                <a:xfrm flipH="1">
                  <a:off x="7126464" y="5364698"/>
                  <a:ext cx="1" cy="38461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5499619" y="3411040"/>
                  <a:ext cx="1333102" cy="785281"/>
                </a:xfrm>
                <a:prstGeom prst="round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0000"/>
                      </a:solidFill>
                      <a:latin typeface="黑体" panose="02010609060101010101" pitchFamily="49" charset="-122"/>
                      <a:ea typeface="黑体" panose="02010609060101010101" pitchFamily="49" charset="-122"/>
                    </a:rPr>
                    <a:t>传播分割</a:t>
                  </a:r>
                  <a:endParaRPr lang="en-US" altLang="zh-CN" sz="1400" b="1" dirty="0">
                    <a:solidFill>
                      <a:srgbClr val="000000"/>
                    </a:solidFill>
                    <a:latin typeface="黑体" panose="02010609060101010101" pitchFamily="49" charset="-122"/>
                    <a:ea typeface="黑体" panose="02010609060101010101" pitchFamily="49" charset="-122"/>
                  </a:endParaRPr>
                </a:p>
                <a:p>
                  <a:pPr algn="ctr"/>
                  <a:r>
                    <a:rPr lang="zh-CN" altLang="en-US" sz="1400" b="1" dirty="0">
                      <a:solidFill>
                        <a:srgbClr val="000000"/>
                      </a:solidFill>
                      <a:latin typeface="黑体" panose="02010609060101010101" pitchFamily="49" charset="-122"/>
                      <a:ea typeface="黑体" panose="02010609060101010101" pitchFamily="49" charset="-122"/>
                    </a:rPr>
                    <a:t>（</a:t>
                  </a:r>
                  <a:r>
                    <a:rPr lang="en-US" altLang="zh-CN" sz="1400" b="1" dirty="0">
                      <a:solidFill>
                        <a:srgbClr val="000000"/>
                      </a:solidFill>
                      <a:latin typeface="黑体" panose="02010609060101010101" pitchFamily="49" charset="-122"/>
                      <a:ea typeface="黑体" panose="02010609060101010101" pitchFamily="49" charset="-122"/>
                    </a:rPr>
                    <a:t>L</a:t>
                  </a:r>
                  <a:r>
                    <a:rPr lang="zh-CN" altLang="en-US" sz="1400" b="1" dirty="0">
                      <a:solidFill>
                        <a:srgbClr val="000000"/>
                      </a:solidFill>
                      <a:latin typeface="黑体" panose="02010609060101010101" pitchFamily="49" charset="-122"/>
                      <a:ea typeface="黑体" panose="02010609060101010101" pitchFamily="49" charset="-122"/>
                    </a:rPr>
                    <a:t>）</a:t>
                  </a:r>
                </a:p>
              </p:txBody>
            </p:sp>
            <p:cxnSp>
              <p:nvCxnSpPr>
                <p:cNvPr id="21" name="肘形连接符 20"/>
                <p:cNvCxnSpPr>
                  <a:stCxn id="15" idx="2"/>
                  <a:endCxn id="20" idx="0"/>
                </p:cNvCxnSpPr>
                <p:nvPr/>
              </p:nvCxnSpPr>
              <p:spPr>
                <a:xfrm rot="5400000">
                  <a:off x="6276105" y="2560678"/>
                  <a:ext cx="740427" cy="960296"/>
                </a:xfrm>
                <a:prstGeom prst="bentConnector3">
                  <a:avLst>
                    <a:gd name="adj1" fmla="val 50000"/>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2"/>
                  <a:endCxn id="16" idx="0"/>
                </p:cNvCxnSpPr>
                <p:nvPr/>
              </p:nvCxnSpPr>
              <p:spPr>
                <a:xfrm rot="16200000" flipH="1">
                  <a:off x="7224192" y="2572887"/>
                  <a:ext cx="740427" cy="935878"/>
                </a:xfrm>
                <a:prstGeom prst="bentConnector3">
                  <a:avLst>
                    <a:gd name="adj1" fmla="val 50000"/>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20" idx="2"/>
                  <a:endCxn id="17" idx="0"/>
                </p:cNvCxnSpPr>
                <p:nvPr/>
              </p:nvCxnSpPr>
              <p:spPr>
                <a:xfrm rot="16200000" flipH="1">
                  <a:off x="6350161" y="4012329"/>
                  <a:ext cx="592313" cy="960295"/>
                </a:xfrm>
                <a:prstGeom prst="bentConnector3">
                  <a:avLst>
                    <a:gd name="adj1" fmla="val 50000"/>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2"/>
                  <a:endCxn id="17" idx="0"/>
                </p:cNvCxnSpPr>
                <p:nvPr/>
              </p:nvCxnSpPr>
              <p:spPr>
                <a:xfrm rot="5400000">
                  <a:off x="7298248" y="4024538"/>
                  <a:ext cx="592314" cy="935879"/>
                </a:xfrm>
                <a:prstGeom prst="bentConnector3">
                  <a:avLst>
                    <a:gd name="adj1" fmla="val 50000"/>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cxnSp>
            <p:nvCxnSpPr>
              <p:cNvPr id="13" name="肘形连接符 12"/>
              <p:cNvCxnSpPr/>
              <p:nvPr/>
            </p:nvCxnSpPr>
            <p:spPr>
              <a:xfrm rot="10800000">
                <a:off x="6549008" y="2946313"/>
                <a:ext cx="9506" cy="2626302"/>
              </a:xfrm>
              <a:prstGeom prst="bentConnector4">
                <a:avLst>
                  <a:gd name="adj1" fmla="val 9516695"/>
                  <a:gd name="adj2" fmla="val 113409"/>
                </a:avLst>
              </a:prstGeom>
              <a:ln w="571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5739305" y="5166712"/>
              <a:ext cx="863070" cy="359777"/>
            </a:xfrm>
            <a:prstGeom prst="rect">
              <a:avLst/>
            </a:prstGeom>
          </p:spPr>
          <p:txBody>
            <a:bodyPr wrap="square">
              <a:spAutoFit/>
            </a:bodyPr>
            <a:lstStyle/>
            <a:p>
              <a:pPr algn="ctr"/>
              <a:r>
                <a:rPr lang="zh-CN" altLang="en-US" sz="1400" b="1" dirty="0">
                  <a:solidFill>
                    <a:srgbClr val="000000"/>
                  </a:solidFill>
                  <a:latin typeface="黑体" panose="02010609060101010101" pitchFamily="49" charset="-122"/>
                  <a:ea typeface="黑体" panose="02010609060101010101" pitchFamily="49" charset="-122"/>
                  <a:cs typeface="Times New Roman" panose="02020603050405020304" pitchFamily="18" charset="0"/>
                </a:rPr>
                <a:t>迭代</a:t>
              </a:r>
            </a:p>
          </p:txBody>
        </p:sp>
      </p:grpSp>
      <p:pic>
        <p:nvPicPr>
          <p:cNvPr id="30" name="缩减版本">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815338" y="4410981"/>
            <a:ext cx="3335477" cy="1869701"/>
          </a:xfrm>
          <a:prstGeom prst="rect">
            <a:avLst/>
          </a:prstGeom>
        </p:spPr>
      </p:pic>
      <p:sp>
        <p:nvSpPr>
          <p:cNvPr id="31" name="TextBox 3"/>
          <p:cNvSpPr txBox="1"/>
          <p:nvPr/>
        </p:nvSpPr>
        <p:spPr>
          <a:xfrm>
            <a:off x="4886797" y="5891986"/>
            <a:ext cx="3937450" cy="442878"/>
          </a:xfrm>
          <a:prstGeom prst="rect">
            <a:avLst/>
          </a:prstGeom>
          <a:noFill/>
        </p:spPr>
        <p:txBody>
          <a:bodyPr wrap="square" rtlCol="0">
            <a:spAutoFit/>
          </a:bodyPr>
          <a:lstStyle/>
          <a:p>
            <a:pPr>
              <a:lnSpc>
                <a:spcPct val="150000"/>
              </a:lnSpc>
            </a:pPr>
            <a:r>
              <a:rPr lang="zh-CN" altLang="en-US" b="1" dirty="0">
                <a:solidFill>
                  <a:srgbClr val="000000"/>
                </a:solidFill>
                <a:latin typeface="黑体" panose="02010609060101010101" pitchFamily="49" charset="-122"/>
                <a:ea typeface="黑体" panose="02010609060101010101" pitchFamily="49" charset="-122"/>
              </a:rPr>
              <a:t>提出基于马尔科夫随机场的图割算法</a:t>
            </a:r>
            <a:endParaRPr lang="en-US" altLang="zh-CN" b="1" dirty="0">
              <a:solidFill>
                <a:srgbClr val="000000"/>
              </a:solidFill>
              <a:latin typeface="黑体" panose="02010609060101010101" pitchFamily="49" charset="-122"/>
              <a:ea typeface="黑体" panose="02010609060101010101" pitchFamily="49" charset="-122"/>
            </a:endParaRPr>
          </a:p>
        </p:txBody>
      </p:sp>
      <p:sp>
        <p:nvSpPr>
          <p:cNvPr id="32" name="文本框 31"/>
          <p:cNvSpPr txBox="1"/>
          <p:nvPr/>
        </p:nvSpPr>
        <p:spPr>
          <a:xfrm>
            <a:off x="466057" y="3984879"/>
            <a:ext cx="1887902" cy="338554"/>
          </a:xfrm>
          <a:prstGeom prst="rect">
            <a:avLst/>
          </a:prstGeom>
          <a:noFill/>
        </p:spPr>
        <p:txBody>
          <a:bodyPr wrap="square" rtlCol="0">
            <a:spAutoFit/>
          </a:bodyPr>
          <a:lstStyle/>
          <a:p>
            <a:pPr algn="ctr"/>
            <a:r>
              <a:rPr lang="zh-CN" altLang="en-US" sz="1600" b="1" dirty="0">
                <a:solidFill>
                  <a:srgbClr val="000000"/>
                </a:solidFill>
                <a:latin typeface="黑体" panose="02010609060101010101" pitchFamily="49" charset="-122"/>
                <a:ea typeface="黑体" panose="02010609060101010101" pitchFamily="49" charset="-122"/>
              </a:rPr>
              <a:t>原始图像</a:t>
            </a:r>
          </a:p>
        </p:txBody>
      </p:sp>
      <p:sp>
        <p:nvSpPr>
          <p:cNvPr id="33" name="文本框 32"/>
          <p:cNvSpPr txBox="1"/>
          <p:nvPr/>
        </p:nvSpPr>
        <p:spPr>
          <a:xfrm>
            <a:off x="2676427" y="3984879"/>
            <a:ext cx="1887902" cy="338554"/>
          </a:xfrm>
          <a:prstGeom prst="rect">
            <a:avLst/>
          </a:prstGeom>
          <a:noFill/>
        </p:spPr>
        <p:txBody>
          <a:bodyPr wrap="square" rtlCol="0">
            <a:spAutoFit/>
          </a:bodyPr>
          <a:lstStyle/>
          <a:p>
            <a:pPr algn="ctr"/>
            <a:r>
              <a:rPr lang="zh-CN" altLang="en-US" sz="1600" b="1" dirty="0">
                <a:solidFill>
                  <a:srgbClr val="000000"/>
                </a:solidFill>
                <a:latin typeface="黑体" panose="02010609060101010101" pitchFamily="49" charset="-122"/>
                <a:ea typeface="黑体" panose="02010609060101010101" pitchFamily="49" charset="-122"/>
              </a:rPr>
              <a:t>分割结果</a:t>
            </a:r>
          </a:p>
        </p:txBody>
      </p:sp>
      <p:sp>
        <p:nvSpPr>
          <p:cNvPr id="34" name="文本框 33"/>
          <p:cNvSpPr txBox="1"/>
          <p:nvPr/>
        </p:nvSpPr>
        <p:spPr>
          <a:xfrm>
            <a:off x="1148138" y="6334864"/>
            <a:ext cx="2648266" cy="338554"/>
          </a:xfrm>
          <a:prstGeom prst="rect">
            <a:avLst/>
          </a:prstGeom>
          <a:noFill/>
        </p:spPr>
        <p:txBody>
          <a:bodyPr wrap="square" rtlCol="0">
            <a:spAutoFit/>
          </a:bodyPr>
          <a:lstStyle/>
          <a:p>
            <a:pPr algn="ctr"/>
            <a:r>
              <a:rPr lang="zh-CN" altLang="en-US" sz="1600" b="1" dirty="0">
                <a:solidFill>
                  <a:srgbClr val="000000"/>
                </a:solidFill>
                <a:latin typeface="黑体" panose="02010609060101010101" pitchFamily="49" charset="-122"/>
                <a:ea typeface="黑体" panose="02010609060101010101" pitchFamily="49" charset="-122"/>
              </a:rPr>
              <a:t>完成纯铁晶粒图像分割软件</a:t>
            </a:r>
          </a:p>
        </p:txBody>
      </p:sp>
      <p:sp>
        <p:nvSpPr>
          <p:cNvPr id="29"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24527685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0"/>
                                        </p:tgtEl>
                                      </p:cBhvr>
                                    </p:cmd>
                                  </p:childTnLst>
                                </p:cTn>
                              </p:par>
                            </p:childTnLst>
                          </p:cTn>
                        </p:par>
                      </p:childTnLst>
                    </p:cTn>
                  </p:par>
                </p:childTnLst>
              </p:cTn>
              <p:nextCondLst>
                <p:cond evt="onClick" delay="0">
                  <p:tgtEl>
                    <p:spTgt spid="30"/>
                  </p:tgtEl>
                </p:cond>
              </p:nextCondLst>
            </p:seq>
            <p:video>
              <p:cMediaNode vol="80000">
                <p:cTn id="7" repeatCount="indefinite" fill="hold" display="0">
                  <p:stCondLst>
                    <p:cond delay="indefinite"/>
                  </p:stCondLst>
                </p:cTn>
                <p:tgtEl>
                  <p:spTgt spid="3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pPr fontAlgn="base">
              <a:spcBef>
                <a:spcPct val="0"/>
              </a:spcBef>
              <a:spcAft>
                <a:spcPct val="0"/>
              </a:spcAft>
              <a:buFont typeface="Arial" panose="020B0604020202020204" pitchFamily="34" charset="0"/>
              <a:buNone/>
              <a:defRPr/>
            </a:pPr>
            <a:r>
              <a:rPr lang="zh-CN" altLang="en-US" dirty="0">
                <a:solidFill>
                  <a:srgbClr val="000000"/>
                </a:solidFill>
              </a:rPr>
              <a:t>第</a:t>
            </a:r>
            <a:fld id="{D4CB6D37-35D3-4727-8700-7C2312C62034}" type="slidenum">
              <a:rPr lang="zh-CN" altLang="en-US" smtClean="0">
                <a:solidFill>
                  <a:srgbClr val="000000"/>
                </a:solidFill>
              </a:rPr>
              <a:pPr fontAlgn="base">
                <a:spcBef>
                  <a:spcPct val="0"/>
                </a:spcBef>
                <a:spcAft>
                  <a:spcPct val="0"/>
                </a:spcAft>
                <a:buFont typeface="Arial" panose="020B0604020202020204" pitchFamily="34" charset="0"/>
                <a:buNone/>
                <a:defRPr/>
              </a:pPr>
              <a:t>9</a:t>
            </a:fld>
            <a:r>
              <a:rPr lang="zh-CN" altLang="en-US" dirty="0">
                <a:solidFill>
                  <a:srgbClr val="000000"/>
                </a:solidFill>
              </a:rPr>
              <a:t>页，共</a:t>
            </a:r>
            <a:r>
              <a:rPr lang="en-US" altLang="zh-CN" dirty="0">
                <a:solidFill>
                  <a:srgbClr val="000000"/>
                </a:solidFill>
              </a:rPr>
              <a:t>25</a:t>
            </a:r>
            <a:r>
              <a:rPr lang="zh-CN" altLang="en-US" dirty="0">
                <a:solidFill>
                  <a:srgbClr val="000000"/>
                </a:solidFill>
              </a:rPr>
              <a:t>页</a:t>
            </a:r>
          </a:p>
        </p:txBody>
      </p:sp>
      <p:sp>
        <p:nvSpPr>
          <p:cNvPr id="2" name="矩形 1">
            <a:extLst>
              <a:ext uri="{FF2B5EF4-FFF2-40B4-BE49-F238E27FC236}">
                <a16:creationId xmlns:a16="http://schemas.microsoft.com/office/drawing/2014/main" xmlns="" id="{A394C40C-C9FC-4F14-A73E-FC7BE83CF724}"/>
              </a:ext>
            </a:extLst>
          </p:cNvPr>
          <p:cNvSpPr/>
          <p:nvPr/>
        </p:nvSpPr>
        <p:spPr>
          <a:xfrm>
            <a:off x="413238" y="1243989"/>
            <a:ext cx="4582274" cy="369332"/>
          </a:xfrm>
          <a:prstGeom prst="rect">
            <a:avLst/>
          </a:prstGeom>
        </p:spPr>
        <p:txBody>
          <a:bodyPr wrap="square">
            <a:spAutoFit/>
          </a:bodyPr>
          <a:lstStyle/>
          <a:p>
            <a:r>
              <a:rPr lang="zh-CN" altLang="en-US"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材料显微组织高精度图像高效处理技术</a:t>
            </a:r>
            <a:endParaRPr lang="en-US" altLang="zh-CN" b="1"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6" name="矩形 5">
            <a:extLst>
              <a:ext uri="{FF2B5EF4-FFF2-40B4-BE49-F238E27FC236}">
                <a16:creationId xmlns:a16="http://schemas.microsoft.com/office/drawing/2014/main" xmlns="" id="{1C066DC0-BC04-4340-8247-483BC7375016}"/>
              </a:ext>
            </a:extLst>
          </p:cNvPr>
          <p:cNvSpPr/>
          <p:nvPr/>
        </p:nvSpPr>
        <p:spPr>
          <a:xfrm>
            <a:off x="413238" y="1646742"/>
            <a:ext cx="3090911" cy="507831"/>
          </a:xfrm>
          <a:prstGeom prst="rect">
            <a:avLst/>
          </a:prstGeom>
        </p:spPr>
        <p:txBody>
          <a:bodyPr wrap="none">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rPr>
              <a:t>（</a:t>
            </a:r>
            <a:r>
              <a:rPr lang="en-US" altLang="zh-CN" b="1" dirty="0">
                <a:solidFill>
                  <a:srgbClr val="C00000"/>
                </a:solidFill>
                <a:latin typeface="黑体" panose="02010609060101010101" pitchFamily="49" charset="-122"/>
                <a:ea typeface="黑体" panose="02010609060101010101" pitchFamily="49" charset="-122"/>
              </a:rPr>
              <a:t>3</a:t>
            </a:r>
            <a:r>
              <a:rPr lang="zh-CN" altLang="en-US" b="1" dirty="0">
                <a:solidFill>
                  <a:srgbClr val="C00000"/>
                </a:solidFill>
                <a:latin typeface="黑体" panose="02010609060101010101" pitchFamily="49" charset="-122"/>
                <a:ea typeface="黑体" panose="02010609060101010101" pitchFamily="49" charset="-122"/>
              </a:rPr>
              <a:t>）材料图像分析与检索：</a:t>
            </a:r>
            <a:endParaRPr lang="en-US" altLang="zh-CN" b="1" dirty="0">
              <a:solidFill>
                <a:srgbClr val="C00000"/>
              </a:solidFill>
              <a:latin typeface="黑体" panose="02010609060101010101" pitchFamily="49" charset="-122"/>
              <a:ea typeface="黑体" panose="02010609060101010101" pitchFamily="49" charset="-122"/>
            </a:endParaRPr>
          </a:p>
        </p:txBody>
      </p:sp>
      <p:sp>
        <p:nvSpPr>
          <p:cNvPr id="29" name="矩形 28">
            <a:extLst>
              <a:ext uri="{FF2B5EF4-FFF2-40B4-BE49-F238E27FC236}">
                <a16:creationId xmlns:a16="http://schemas.microsoft.com/office/drawing/2014/main" xmlns="" id="{1C066DC0-BC04-4340-8247-483BC7375016}"/>
              </a:ext>
            </a:extLst>
          </p:cNvPr>
          <p:cNvSpPr/>
          <p:nvPr/>
        </p:nvSpPr>
        <p:spPr>
          <a:xfrm>
            <a:off x="2058806" y="3473706"/>
            <a:ext cx="5093061" cy="553998"/>
          </a:xfrm>
          <a:prstGeom prst="rect">
            <a:avLst/>
          </a:prstGeom>
        </p:spPr>
        <p:txBody>
          <a:bodyPr wrap="none">
            <a:spAutoFit/>
          </a:bodyPr>
          <a:lstStyle/>
          <a:p>
            <a:pPr>
              <a:lnSpc>
                <a:spcPct val="150000"/>
              </a:lnSpc>
            </a:pPr>
            <a:r>
              <a:rPr lang="zh-CN" altLang="en-US" sz="2000" b="1" dirty="0">
                <a:solidFill>
                  <a:srgbClr val="000000"/>
                </a:solidFill>
                <a:latin typeface="黑体" panose="02010609060101010101" pitchFamily="49" charset="-122"/>
                <a:ea typeface="黑体" panose="02010609060101010101" pitchFamily="49" charset="-122"/>
              </a:rPr>
              <a:t>请丁广太老师用</a:t>
            </a:r>
            <a:r>
              <a:rPr lang="en-US" altLang="zh-CN" sz="2000" b="1" dirty="0">
                <a:solidFill>
                  <a:srgbClr val="000000"/>
                </a:solidFill>
                <a:latin typeface="黑体" panose="02010609060101010101" pitchFamily="49" charset="-122"/>
                <a:ea typeface="黑体" panose="02010609060101010101" pitchFamily="49" charset="-122"/>
              </a:rPr>
              <a:t>1-2</a:t>
            </a:r>
            <a:r>
              <a:rPr lang="zh-CN" altLang="en-US" sz="2000" b="1" dirty="0">
                <a:solidFill>
                  <a:srgbClr val="000000"/>
                </a:solidFill>
                <a:latin typeface="黑体" panose="02010609060101010101" pitchFamily="49" charset="-122"/>
                <a:ea typeface="黑体" panose="02010609060101010101" pitchFamily="49" charset="-122"/>
              </a:rPr>
              <a:t>页</a:t>
            </a:r>
            <a:r>
              <a:rPr lang="en-US" altLang="zh-CN" sz="2000" b="1" dirty="0">
                <a:solidFill>
                  <a:srgbClr val="000000"/>
                </a:solidFill>
                <a:latin typeface="黑体" panose="02010609060101010101" pitchFamily="49" charset="-122"/>
                <a:ea typeface="黑体" panose="02010609060101010101" pitchFamily="49" charset="-122"/>
              </a:rPr>
              <a:t>PPT</a:t>
            </a:r>
            <a:r>
              <a:rPr lang="zh-CN" altLang="en-US" sz="2000" b="1" dirty="0">
                <a:solidFill>
                  <a:srgbClr val="000000"/>
                </a:solidFill>
                <a:latin typeface="黑体" panose="02010609060101010101" pitchFamily="49" charset="-122"/>
                <a:ea typeface="黑体" panose="02010609060101010101" pitchFamily="49" charset="-122"/>
              </a:rPr>
              <a:t>叙述此项研究成果</a:t>
            </a:r>
            <a:endParaRPr lang="en-US" altLang="zh-CN" sz="2000" b="1" dirty="0">
              <a:solidFill>
                <a:srgbClr val="000000"/>
              </a:solidFill>
              <a:latin typeface="黑体" panose="02010609060101010101" pitchFamily="49" charset="-122"/>
              <a:ea typeface="黑体" panose="02010609060101010101" pitchFamily="49" charset="-122"/>
            </a:endParaRPr>
          </a:p>
        </p:txBody>
      </p:sp>
      <p:sp>
        <p:nvSpPr>
          <p:cNvPr id="7" name="Rectangle 2"/>
          <p:cNvSpPr>
            <a:spLocks noChangeArrowheads="1"/>
          </p:cNvSpPr>
          <p:nvPr/>
        </p:nvSpPr>
        <p:spPr bwMode="auto">
          <a:xfrm>
            <a:off x="193675" y="254000"/>
            <a:ext cx="882332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Arial" panose="020B0604020202020204" pitchFamily="34" charset="0"/>
                <a:ea typeface="宋体" panose="02010600030101010101" pitchFamily="2" charset="-122"/>
                <a:sym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sym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sym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sym typeface="Arial" panose="020B0604020202020204" pitchFamily="34" charset="0"/>
              </a:defRPr>
            </a:lvl9pPr>
          </a:lstStyle>
          <a:p>
            <a:pPr fontAlgn="base">
              <a:lnSpc>
                <a:spcPct val="140000"/>
              </a:lnSpc>
              <a:spcBef>
                <a:spcPct val="0"/>
              </a:spcBef>
              <a:spcAft>
                <a:spcPct val="0"/>
              </a:spcAft>
              <a:buFontTx/>
              <a:buNone/>
            </a:pP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四、</a:t>
            </a:r>
            <a:r>
              <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2016-2017</a:t>
            </a:r>
            <a:r>
              <a:rPr lang="zh-CN" altLang="en-US"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rPr>
              <a:t>年度研究成果概述</a:t>
            </a:r>
            <a:endParaRPr lang="en-US" altLang="zh-CN" sz="2800" b="1" dirty="0">
              <a:solidFill>
                <a:srgbClr val="000000"/>
              </a:solidFill>
              <a:latin typeface="黑体" panose="02010609060101010101" pitchFamily="49" charset="-122"/>
              <a:ea typeface="黑体" panose="02010609060101010101" pitchFamily="49" charset="-122"/>
              <a:sym typeface="微软雅黑" panose="020B0503020204020204" pitchFamily="34" charset="-122"/>
            </a:endParaRPr>
          </a:p>
        </p:txBody>
      </p:sp>
    </p:spTree>
    <p:extLst>
      <p:ext uri="{BB962C8B-B14F-4D97-AF65-F5344CB8AC3E}">
        <p14:creationId xmlns:p14="http://schemas.microsoft.com/office/powerpoint/2010/main" val="207501733"/>
      </p:ext>
    </p:extLst>
  </p:cSld>
  <p:clrMapOvr>
    <a:masterClrMapping/>
  </p:clrMapOvr>
</p:sld>
</file>

<file path=ppt/theme/theme1.xml><?xml version="1.0" encoding="utf-8"?>
<a:theme xmlns:a="http://schemas.openxmlformats.org/drawingml/2006/main" name="1_自定义设计方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自定义设计方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1251</TotalTime>
  <Words>1613</Words>
  <Application>Microsoft Office PowerPoint</Application>
  <PresentationFormat>全屏显示(4:3)</PresentationFormat>
  <Paragraphs>221</Paragraphs>
  <Slides>17</Slides>
  <Notes>17</Notes>
  <HiddenSlides>0</HiddenSlides>
  <MMClips>1</MMClips>
  <ScaleCrop>false</ScaleCrop>
  <HeadingPairs>
    <vt:vector size="8" baseType="variant">
      <vt:variant>
        <vt:lpstr>已用的字体</vt:lpstr>
      </vt:variant>
      <vt:variant>
        <vt:i4>10</vt:i4>
      </vt:variant>
      <vt:variant>
        <vt:lpstr>主题</vt:lpstr>
      </vt:variant>
      <vt:variant>
        <vt:i4>3</vt:i4>
      </vt:variant>
      <vt:variant>
        <vt:lpstr>嵌入 OLE 服务器</vt:lpstr>
      </vt:variant>
      <vt:variant>
        <vt:i4>1</vt:i4>
      </vt:variant>
      <vt:variant>
        <vt:lpstr>幻灯片标题</vt:lpstr>
      </vt:variant>
      <vt:variant>
        <vt:i4>17</vt:i4>
      </vt:variant>
    </vt:vector>
  </HeadingPairs>
  <TitlesOfParts>
    <vt:vector size="31" baseType="lpstr">
      <vt:lpstr>等线</vt:lpstr>
      <vt:lpstr>等线 Light</vt:lpstr>
      <vt:lpstr>黑体</vt:lpstr>
      <vt:lpstr>宋体</vt:lpstr>
      <vt:lpstr>微软雅黑</vt:lpstr>
      <vt:lpstr>Arial</vt:lpstr>
      <vt:lpstr>Calibri</vt:lpstr>
      <vt:lpstr>Calibri Light</vt:lpstr>
      <vt:lpstr>Times New Roman</vt:lpstr>
      <vt:lpstr>Wingdings</vt:lpstr>
      <vt:lpstr>1_自定义设计方案</vt:lpstr>
      <vt:lpstr>Office 主题​​</vt:lpstr>
      <vt:lpstr>3_自定义设计方案</vt:lpstr>
      <vt:lpstr>Acrobat 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love0111</dc:creator>
  <cp:lastModifiedBy>袁兆麟</cp:lastModifiedBy>
  <cp:revision>45</cp:revision>
  <dcterms:created xsi:type="dcterms:W3CDTF">2017-09-26T03:08:56Z</dcterms:created>
  <dcterms:modified xsi:type="dcterms:W3CDTF">2017-10-12T14:40:44Z</dcterms:modified>
</cp:coreProperties>
</file>